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75" r:id="rId2"/>
    <p:sldId id="277" r:id="rId3"/>
    <p:sldId id="278" r:id="rId4"/>
    <p:sldId id="279" r:id="rId5"/>
    <p:sldId id="280" r:id="rId6"/>
    <p:sldId id="281" r:id="rId7"/>
    <p:sldId id="282" r:id="rId8"/>
    <p:sldId id="283" r:id="rId9"/>
    <p:sldId id="284" r:id="rId10"/>
    <p:sldId id="285" r:id="rId11"/>
    <p:sldId id="286" r:id="rId12"/>
    <p:sldId id="287" r:id="rId13"/>
    <p:sldId id="288" r:id="rId14"/>
    <p:sldId id="289" r:id="rId15"/>
    <p:sldId id="290" r:id="rId16"/>
    <p:sldId id="306" r:id="rId17"/>
    <p:sldId id="292" r:id="rId18"/>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4" d="100"/>
          <a:sy n="84" d="100"/>
        </p:scale>
        <p:origin x="-2794" y="-67"/>
      </p:cViewPr>
      <p:guideLst>
        <p:guide orient="horz" pos="2160"/>
        <p:guide pos="2880"/>
      </p:guideLst>
    </p:cSldViewPr>
  </p:slideViewPr>
  <p:notesTextViewPr>
    <p:cViewPr>
      <p:scale>
        <a:sx n="1" d="1"/>
        <a:sy n="1" d="1"/>
      </p:scale>
      <p:origin x="0" y="0"/>
    </p:cViewPr>
  </p:notesTextViewPr>
  <p:notesViewPr>
    <p:cSldViewPr>
      <p:cViewPr varScale="1">
        <p:scale>
          <a:sx n="67" d="100"/>
          <a:sy n="67" d="100"/>
        </p:scale>
        <p:origin x="-4704" y="-8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9946B98-766C-4F0C-B676-91BFD9E08CC4}" type="datetimeFigureOut">
              <a:rPr lang="de-DE" smtClean="0"/>
              <a:t>27.08.2018</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7989969-BB9F-44F5-96F5-A6662378768F}" type="slidenum">
              <a:rPr lang="de-DE" smtClean="0"/>
              <a:t>‹Nr.›</a:t>
            </a:fld>
            <a:endParaRPr lang="de-DE"/>
          </a:p>
        </p:txBody>
      </p:sp>
    </p:spTree>
    <p:extLst>
      <p:ext uri="{BB962C8B-B14F-4D97-AF65-F5344CB8AC3E}">
        <p14:creationId xmlns:p14="http://schemas.microsoft.com/office/powerpoint/2010/main" val="38855164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sp>
        <p:nvSpPr>
          <p:cNvPr id="3" name="Unt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dirty="0" smtClean="0"/>
              <a:t>Formatvorlage des Untertitelmasters durch Klicken bearbeiten</a:t>
            </a:r>
            <a:endParaRPr lang="de-DE" dirty="0"/>
          </a:p>
        </p:txBody>
      </p:sp>
      <p:sp>
        <p:nvSpPr>
          <p:cNvPr id="4" name="Datumsplatzhalter 3"/>
          <p:cNvSpPr>
            <a:spLocks noGrp="1"/>
          </p:cNvSpPr>
          <p:nvPr>
            <p:ph type="dt" sz="half" idx="10"/>
          </p:nvPr>
        </p:nvSpPr>
        <p:spPr/>
        <p:txBody>
          <a:bodyPr/>
          <a:lstStyle/>
          <a:p>
            <a:fld id="{F051C421-87DF-46EA-A547-72C28024FD92}" type="datetimeFigureOut">
              <a:rPr lang="de-DE" smtClean="0"/>
              <a:t>27.08.2018</a:t>
            </a:fld>
            <a:endParaRPr lang="de-DE"/>
          </a:p>
        </p:txBody>
      </p:sp>
      <p:sp>
        <p:nvSpPr>
          <p:cNvPr id="5" name="Fußzeilenplatzhalter 4"/>
          <p:cNvSpPr>
            <a:spLocks noGrp="1"/>
          </p:cNvSpPr>
          <p:nvPr>
            <p:ph type="ftr" sz="quarter" idx="11"/>
          </p:nvPr>
        </p:nvSpPr>
        <p:spPr/>
        <p:txBody>
          <a:bodyPr/>
          <a:lstStyle/>
          <a:p>
            <a:endParaRPr lang="de-DE"/>
          </a:p>
        </p:txBody>
      </p:sp>
      <p:sp>
        <p:nvSpPr>
          <p:cNvPr id="8" name="Freeform 248"/>
          <p:cNvSpPr>
            <a:spLocks noChangeAspect="1"/>
          </p:cNvSpPr>
          <p:nvPr userDrawn="1"/>
        </p:nvSpPr>
        <p:spPr bwMode="auto">
          <a:xfrm>
            <a:off x="-3060848" y="188640"/>
            <a:ext cx="3599683" cy="3600000"/>
          </a:xfrm>
          <a:custGeom>
            <a:avLst/>
            <a:gdLst>
              <a:gd name="T0" fmla="*/ 0 w 7559"/>
              <a:gd name="T1" fmla="*/ 7559 h 7559"/>
              <a:gd name="T2" fmla="*/ 0 w 7559"/>
              <a:gd name="T3" fmla="*/ 7559 h 7559"/>
              <a:gd name="T4" fmla="*/ 7559 w 7559"/>
              <a:gd name="T5" fmla="*/ 7559 h 7559"/>
              <a:gd name="T6" fmla="*/ 7559 w 7559"/>
              <a:gd name="T7" fmla="*/ 0 h 7559"/>
              <a:gd name="T8" fmla="*/ 0 w 7559"/>
              <a:gd name="T9" fmla="*/ 0 h 7559"/>
              <a:gd name="T10" fmla="*/ 0 w 7559"/>
              <a:gd name="T11" fmla="*/ 7559 h 7559"/>
            </a:gdLst>
            <a:ahLst/>
            <a:cxnLst>
              <a:cxn ang="0">
                <a:pos x="T0" y="T1"/>
              </a:cxn>
              <a:cxn ang="0">
                <a:pos x="T2" y="T3"/>
              </a:cxn>
              <a:cxn ang="0">
                <a:pos x="T4" y="T5"/>
              </a:cxn>
              <a:cxn ang="0">
                <a:pos x="T6" y="T7"/>
              </a:cxn>
              <a:cxn ang="0">
                <a:pos x="T8" y="T9"/>
              </a:cxn>
              <a:cxn ang="0">
                <a:pos x="T10" y="T11"/>
              </a:cxn>
            </a:cxnLst>
            <a:rect l="0" t="0" r="r" b="b"/>
            <a:pathLst>
              <a:path w="7559" h="7559">
                <a:moveTo>
                  <a:pt x="0" y="7559"/>
                </a:moveTo>
                <a:lnTo>
                  <a:pt x="0" y="7559"/>
                </a:lnTo>
                <a:lnTo>
                  <a:pt x="7559" y="7559"/>
                </a:lnTo>
                <a:lnTo>
                  <a:pt x="7559" y="0"/>
                </a:lnTo>
                <a:lnTo>
                  <a:pt x="0" y="0"/>
                </a:lnTo>
                <a:lnTo>
                  <a:pt x="0" y="7559"/>
                </a:lnTo>
                <a:close/>
              </a:path>
            </a:pathLst>
          </a:custGeom>
          <a:solidFill>
            <a:srgbClr val="FBD105"/>
          </a:solidFill>
          <a:ln w="0">
            <a:noFill/>
            <a:prstDash val="solid"/>
            <a:round/>
            <a:headEnd/>
            <a:tailEnd/>
          </a:ln>
        </p:spPr>
        <p:txBody>
          <a:bodyPr rot="0" vert="horz" wrap="square" lIns="91440" tIns="45720" rIns="91440" bIns="45720" anchor="t" anchorCtr="0" upright="1">
            <a:noAutofit/>
          </a:bodyPr>
          <a:lstStyle/>
          <a:p>
            <a:endParaRPr lang="de-DE"/>
          </a:p>
        </p:txBody>
      </p:sp>
      <p:sp>
        <p:nvSpPr>
          <p:cNvPr id="9" name="Textfeld 8"/>
          <p:cNvSpPr txBox="1"/>
          <p:nvPr userDrawn="1"/>
        </p:nvSpPr>
        <p:spPr>
          <a:xfrm>
            <a:off x="7419511" y="190080"/>
            <a:ext cx="1503938" cy="400110"/>
          </a:xfrm>
          <a:prstGeom prst="rect">
            <a:avLst/>
          </a:prstGeom>
          <a:noFill/>
        </p:spPr>
        <p:txBody>
          <a:bodyPr wrap="none" rtlCol="0">
            <a:spAutoFit/>
          </a:bodyPr>
          <a:lstStyle/>
          <a:p>
            <a:r>
              <a:rPr lang="de-DE" sz="1000" dirty="0" smtClean="0">
                <a:latin typeface="Arial Black" panose="020B0A04020102020204" pitchFamily="34" charset="0"/>
              </a:rPr>
              <a:t>Falkhauskonferenz</a:t>
            </a:r>
            <a:endParaRPr lang="de-DE" sz="1000" dirty="0" smtClean="0">
              <a:latin typeface="Arial Black" panose="020B0A04020102020204" pitchFamily="34" charset="0"/>
            </a:endParaRPr>
          </a:p>
          <a:p>
            <a:r>
              <a:rPr lang="de-DE" sz="1000" dirty="0" smtClean="0">
                <a:latin typeface="Arial Black" panose="020B0A04020102020204" pitchFamily="34" charset="0"/>
              </a:rPr>
              <a:t>28.8.2018</a:t>
            </a:r>
            <a:endParaRPr lang="de-DE" sz="1000" dirty="0">
              <a:latin typeface="Arial Black" panose="020B0A04020102020204" pitchFamily="34" charset="0"/>
            </a:endParaRPr>
          </a:p>
        </p:txBody>
      </p:sp>
      <p:graphicFrame>
        <p:nvGraphicFramePr>
          <p:cNvPr id="11" name="Tabelle 10"/>
          <p:cNvGraphicFramePr>
            <a:graphicFrameLocks noGrp="1"/>
          </p:cNvGraphicFramePr>
          <p:nvPr userDrawn="1">
            <p:extLst>
              <p:ext uri="{D42A27DB-BD31-4B8C-83A1-F6EECF244321}">
                <p14:modId xmlns:p14="http://schemas.microsoft.com/office/powerpoint/2010/main" val="3830259108"/>
              </p:ext>
            </p:extLst>
          </p:nvPr>
        </p:nvGraphicFramePr>
        <p:xfrm>
          <a:off x="107506" y="6093296"/>
          <a:ext cx="7056782" cy="1368152"/>
        </p:xfrm>
        <a:graphic>
          <a:graphicData uri="http://schemas.openxmlformats.org/drawingml/2006/table">
            <a:tbl>
              <a:tblPr firstRow="1" bandRow="1">
                <a:tableStyleId>{5C22544A-7EE6-4342-B048-85BDC9FD1C3A}</a:tableStyleId>
              </a:tblPr>
              <a:tblGrid>
                <a:gridCol w="2352260"/>
                <a:gridCol w="1032114"/>
                <a:gridCol w="3672408"/>
              </a:tblGrid>
              <a:tr h="1368152">
                <a:tc>
                  <a:txBody>
                    <a:bodyPr/>
                    <a:lstStyle/>
                    <a:p>
                      <a:endParaRPr lang="de-DE" sz="900" kern="1200" dirty="0" smtClean="0">
                        <a:solidFill>
                          <a:schemeClr val="tx1"/>
                        </a:solidFill>
                        <a:effectLst/>
                        <a:latin typeface="Arial" panose="020B0604020202020204" pitchFamily="34" charset="0"/>
                        <a:ea typeface="+mn-ea"/>
                        <a:cs typeface="Arial" panose="020B0604020202020204" pitchFamily="34" charset="0"/>
                      </a:endParaRPr>
                    </a:p>
                  </a:txBody>
                  <a:tcPr>
                    <a:noFill/>
                  </a:tcPr>
                </a:tc>
                <a:tc>
                  <a:txBody>
                    <a:bodyPr/>
                    <a:lstStyle/>
                    <a:p>
                      <a:endParaRPr lang="de-DE" sz="900" dirty="0"/>
                    </a:p>
                  </a:txBody>
                  <a:tcP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de-DE" sz="900" kern="1200" dirty="0" smtClean="0">
                        <a:solidFill>
                          <a:schemeClr val="tx1"/>
                        </a:solidFill>
                        <a:effectLst/>
                        <a:latin typeface="Arial" panose="020B0604020202020204" pitchFamily="34" charset="0"/>
                        <a:ea typeface="+mn-ea"/>
                        <a:cs typeface="Arial" panose="020B060402020202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de-DE" sz="900" kern="1200" dirty="0" smtClean="0">
                        <a:solidFill>
                          <a:schemeClr val="tx1"/>
                        </a:solidFill>
                        <a:effectLst/>
                        <a:latin typeface="Arial" panose="020B0604020202020204" pitchFamily="34" charset="0"/>
                        <a:ea typeface="+mn-ea"/>
                        <a:cs typeface="Arial" panose="020B0604020202020204" pitchFamily="34" charset="0"/>
                      </a:endParaRPr>
                    </a:p>
                    <a:p>
                      <a:pPr marL="0" marR="0" indent="0" algn="l" defTabSz="914400" rtl="0" eaLnBrk="1" fontAlgn="auto" latinLnBrk="0" hangingPunct="1">
                        <a:lnSpc>
                          <a:spcPct val="100000"/>
                        </a:lnSpc>
                        <a:spcBef>
                          <a:spcPts val="0"/>
                        </a:spcBef>
                        <a:spcAft>
                          <a:spcPts val="0"/>
                        </a:spcAft>
                        <a:buClrTx/>
                        <a:buSzTx/>
                        <a:buFontTx/>
                        <a:buNone/>
                        <a:tabLst/>
                        <a:defRPr/>
                      </a:pPr>
                      <a:r>
                        <a:rPr lang="de-DE" sz="900" kern="1200" dirty="0" smtClean="0">
                          <a:solidFill>
                            <a:schemeClr val="tx1"/>
                          </a:solidFill>
                          <a:effectLst/>
                          <a:latin typeface="Arial" panose="020B0604020202020204" pitchFamily="34" charset="0"/>
                          <a:ea typeface="+mn-ea"/>
                          <a:cs typeface="Arial" panose="020B0604020202020204" pitchFamily="34" charset="0"/>
                        </a:rPr>
                        <a:t>Quelle: </a:t>
                      </a:r>
                      <a:r>
                        <a:rPr lang="de-DE" altLang="de-DE" sz="900" dirty="0" smtClean="0">
                          <a:solidFill>
                            <a:srgbClr val="000000"/>
                          </a:solidFill>
                          <a:latin typeface="Century Gothic" charset="0"/>
                        </a:rPr>
                        <a:t>Hansjoachim Maier </a:t>
                      </a:r>
                      <a:endParaRPr lang="de-DE" sz="900" kern="1200" dirty="0" smtClean="0">
                        <a:solidFill>
                          <a:schemeClr val="tx1"/>
                        </a:solidFill>
                        <a:effectLst/>
                        <a:latin typeface="Arial" panose="020B0604020202020204" pitchFamily="34" charset="0"/>
                        <a:ea typeface="+mn-ea"/>
                        <a:cs typeface="Arial" panose="020B0604020202020204" pitchFamily="34" charset="0"/>
                      </a:endParaRPr>
                    </a:p>
                  </a:txBody>
                  <a:tcPr>
                    <a:noFill/>
                  </a:tcPr>
                </a:tc>
              </a:tr>
            </a:tbl>
          </a:graphicData>
        </a:graphic>
      </p:graphicFrame>
      <p:sp>
        <p:nvSpPr>
          <p:cNvPr id="58" name="Freeform 5"/>
          <p:cNvSpPr>
            <a:spLocks/>
          </p:cNvSpPr>
          <p:nvPr userDrawn="1"/>
        </p:nvSpPr>
        <p:spPr bwMode="auto">
          <a:xfrm>
            <a:off x="8301274" y="1897062"/>
            <a:ext cx="2573338" cy="2573338"/>
          </a:xfrm>
          <a:custGeom>
            <a:avLst/>
            <a:gdLst>
              <a:gd name="T0" fmla="*/ 0 w 7559"/>
              <a:gd name="T1" fmla="*/ 7559 h 7559"/>
              <a:gd name="T2" fmla="*/ 0 w 7559"/>
              <a:gd name="T3" fmla="*/ 7559 h 7559"/>
              <a:gd name="T4" fmla="*/ 7559 w 7559"/>
              <a:gd name="T5" fmla="*/ 7559 h 7559"/>
              <a:gd name="T6" fmla="*/ 7559 w 7559"/>
              <a:gd name="T7" fmla="*/ 0 h 7559"/>
              <a:gd name="T8" fmla="*/ 0 w 7559"/>
              <a:gd name="T9" fmla="*/ 0 h 7559"/>
              <a:gd name="T10" fmla="*/ 0 w 7559"/>
              <a:gd name="T11" fmla="*/ 7559 h 7559"/>
            </a:gdLst>
            <a:ahLst/>
            <a:cxnLst>
              <a:cxn ang="0">
                <a:pos x="T0" y="T1"/>
              </a:cxn>
              <a:cxn ang="0">
                <a:pos x="T2" y="T3"/>
              </a:cxn>
              <a:cxn ang="0">
                <a:pos x="T4" y="T5"/>
              </a:cxn>
              <a:cxn ang="0">
                <a:pos x="T6" y="T7"/>
              </a:cxn>
              <a:cxn ang="0">
                <a:pos x="T8" y="T9"/>
              </a:cxn>
              <a:cxn ang="0">
                <a:pos x="T10" y="T11"/>
              </a:cxn>
            </a:cxnLst>
            <a:rect l="0" t="0" r="r" b="b"/>
            <a:pathLst>
              <a:path w="7559" h="7559">
                <a:moveTo>
                  <a:pt x="0" y="7559"/>
                </a:moveTo>
                <a:lnTo>
                  <a:pt x="0" y="7559"/>
                </a:lnTo>
                <a:lnTo>
                  <a:pt x="7559" y="7559"/>
                </a:lnTo>
                <a:lnTo>
                  <a:pt x="7559" y="0"/>
                </a:lnTo>
                <a:lnTo>
                  <a:pt x="0" y="0"/>
                </a:lnTo>
                <a:lnTo>
                  <a:pt x="0" y="7559"/>
                </a:lnTo>
                <a:close/>
              </a:path>
            </a:pathLst>
          </a:custGeom>
          <a:solidFill>
            <a:srgbClr val="B61E24"/>
          </a:solidFill>
          <a:ln w="0">
            <a:noFill/>
            <a:prstDash val="solid"/>
            <a:round/>
            <a:headEnd/>
            <a:tailEnd/>
          </a:ln>
        </p:spPr>
        <p:txBody>
          <a:bodyPr vert="horz" wrap="square" lIns="91440" tIns="45720" rIns="91440" bIns="45720" numCol="1" anchor="t" anchorCtr="0" compatLnSpc="1">
            <a:prstTxWarp prst="textNoShape">
              <a:avLst/>
            </a:prstTxWarp>
          </a:bodyPr>
          <a:lstStyle/>
          <a:p>
            <a:endParaRPr lang="de-DE"/>
          </a:p>
        </p:txBody>
      </p:sp>
      <p:pic>
        <p:nvPicPr>
          <p:cNvPr id="1273" name="Picture 249" descr="K:\Logo 2013\Rohdaten\Logo_JFH_4C.jpg"/>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7754685" y="6021288"/>
            <a:ext cx="1136704" cy="53535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0628639"/>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Vertikaler Textplatzhalter 2"/>
          <p:cNvSpPr>
            <a:spLocks noGrp="1"/>
          </p:cNvSpPr>
          <p:nvPr>
            <p:ph type="body" orient="vert" idx="1"/>
          </p:nvPr>
        </p:nvSpPr>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F051C421-87DF-46EA-A547-72C28024FD92}" type="datetimeFigureOut">
              <a:rPr lang="de-DE" smtClean="0"/>
              <a:t>27.08.2018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E399518-A5BC-4FCD-A845-8164426B5036}" type="slidenum">
              <a:rPr lang="de-DE" smtClean="0"/>
              <a:t>‹Nr.›</a:t>
            </a:fld>
            <a:endParaRPr lang="de-DE"/>
          </a:p>
        </p:txBody>
      </p:sp>
    </p:spTree>
    <p:extLst>
      <p:ext uri="{BB962C8B-B14F-4D97-AF65-F5344CB8AC3E}">
        <p14:creationId xmlns:p14="http://schemas.microsoft.com/office/powerpoint/2010/main" val="638337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p:cNvSpPr>
            <a:spLocks noGrp="1"/>
          </p:cNvSpPr>
          <p:nvPr>
            <p:ph type="title" orient="vert"/>
          </p:nvPr>
        </p:nvSpPr>
        <p:spPr>
          <a:xfrm>
            <a:off x="6629400" y="274638"/>
            <a:ext cx="2057400" cy="5851525"/>
          </a:xfrm>
        </p:spPr>
        <p:txBody>
          <a:bodyPr vert="eaVert"/>
          <a:lstStyle/>
          <a:p>
            <a:r>
              <a:rPr lang="de-DE" smtClean="0"/>
              <a:t>Titelmasterformat durch Klicken bearbeiten</a:t>
            </a:r>
            <a:endParaRPr lang="de-DE"/>
          </a:p>
        </p:txBody>
      </p:sp>
      <p:sp>
        <p:nvSpPr>
          <p:cNvPr id="3" name="Vertikaler Textplatzhalter 2"/>
          <p:cNvSpPr>
            <a:spLocks noGrp="1"/>
          </p:cNvSpPr>
          <p:nvPr>
            <p:ph type="body" orient="vert" idx="1"/>
          </p:nvPr>
        </p:nvSpPr>
        <p:spPr>
          <a:xfrm>
            <a:off x="457200" y="274638"/>
            <a:ext cx="6019800" cy="5851525"/>
          </a:xfrm>
        </p:spPr>
        <p:txBody>
          <a:bodyPr vert="eaVert"/>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F051C421-87DF-46EA-A547-72C28024FD92}" type="datetimeFigureOut">
              <a:rPr lang="de-DE" smtClean="0"/>
              <a:t>27.08.2018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E399518-A5BC-4FCD-A845-8164426B5036}" type="slidenum">
              <a:rPr lang="de-DE" smtClean="0"/>
              <a:t>‹Nr.›</a:t>
            </a:fld>
            <a:endParaRPr lang="de-DE"/>
          </a:p>
        </p:txBody>
      </p:sp>
    </p:spTree>
    <p:extLst>
      <p:ext uri="{BB962C8B-B14F-4D97-AF65-F5344CB8AC3E}">
        <p14:creationId xmlns:p14="http://schemas.microsoft.com/office/powerpoint/2010/main" val="105666986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idx="1"/>
          </p:nvPr>
        </p:nvSpPr>
        <p:spPr/>
        <p:txBody>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10"/>
          </p:nvPr>
        </p:nvSpPr>
        <p:spPr/>
        <p:txBody>
          <a:bodyPr/>
          <a:lstStyle/>
          <a:p>
            <a:fld id="{F051C421-87DF-46EA-A547-72C28024FD92}" type="datetimeFigureOut">
              <a:rPr lang="de-DE" smtClean="0"/>
              <a:t>27.08.2018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E399518-A5BC-4FCD-A845-8164426B5036}" type="slidenum">
              <a:rPr lang="de-DE" smtClean="0"/>
              <a:t>‹Nr.›</a:t>
            </a:fld>
            <a:endParaRPr lang="de-DE"/>
          </a:p>
        </p:txBody>
      </p:sp>
    </p:spTree>
    <p:extLst>
      <p:ext uri="{BB962C8B-B14F-4D97-AF65-F5344CB8AC3E}">
        <p14:creationId xmlns:p14="http://schemas.microsoft.com/office/powerpoint/2010/main" val="23122401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de-DE" smtClean="0"/>
              <a:t>Titelmasterformat durch Klicken bearbeiten</a:t>
            </a:r>
            <a:endParaRPr lang="de-DE"/>
          </a:p>
        </p:txBody>
      </p:sp>
      <p:sp>
        <p:nvSpPr>
          <p:cNvPr id="3" name="Textplatzhalt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smtClean="0"/>
              <a:t>Textmasterformat bearbeiten</a:t>
            </a:r>
          </a:p>
        </p:txBody>
      </p:sp>
      <p:sp>
        <p:nvSpPr>
          <p:cNvPr id="4" name="Datumsplatzhalter 3"/>
          <p:cNvSpPr>
            <a:spLocks noGrp="1"/>
          </p:cNvSpPr>
          <p:nvPr>
            <p:ph type="dt" sz="half" idx="10"/>
          </p:nvPr>
        </p:nvSpPr>
        <p:spPr/>
        <p:txBody>
          <a:bodyPr/>
          <a:lstStyle/>
          <a:p>
            <a:fld id="{F051C421-87DF-46EA-A547-72C28024FD92}" type="datetimeFigureOut">
              <a:rPr lang="de-DE" smtClean="0"/>
              <a:t>27.08.2018</a:t>
            </a:fld>
            <a:endParaRPr lang="de-DE"/>
          </a:p>
        </p:txBody>
      </p:sp>
      <p:sp>
        <p:nvSpPr>
          <p:cNvPr id="5" name="Fußzeilenplatzhalter 4"/>
          <p:cNvSpPr>
            <a:spLocks noGrp="1"/>
          </p:cNvSpPr>
          <p:nvPr>
            <p:ph type="ftr" sz="quarter" idx="11"/>
          </p:nvPr>
        </p:nvSpPr>
        <p:spPr/>
        <p:txBody>
          <a:bodyPr/>
          <a:lstStyle/>
          <a:p>
            <a:endParaRPr lang="de-DE"/>
          </a:p>
        </p:txBody>
      </p:sp>
      <p:sp>
        <p:nvSpPr>
          <p:cNvPr id="6" name="Foliennummernplatzhalter 5"/>
          <p:cNvSpPr>
            <a:spLocks noGrp="1"/>
          </p:cNvSpPr>
          <p:nvPr>
            <p:ph type="sldNum" sz="quarter" idx="12"/>
          </p:nvPr>
        </p:nvSpPr>
        <p:spPr/>
        <p:txBody>
          <a:bodyPr/>
          <a:lstStyle/>
          <a:p>
            <a:fld id="{BE399518-A5BC-4FCD-A845-8164426B5036}" type="slidenum">
              <a:rPr lang="de-DE" smtClean="0"/>
              <a:t>‹Nr.›</a:t>
            </a:fld>
            <a:endParaRPr lang="de-DE"/>
          </a:p>
        </p:txBody>
      </p:sp>
    </p:spTree>
    <p:extLst>
      <p:ext uri="{BB962C8B-B14F-4D97-AF65-F5344CB8AC3E}">
        <p14:creationId xmlns:p14="http://schemas.microsoft.com/office/powerpoint/2010/main" val="58319074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Inhaltsplatzhalt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Inhaltsplatzhalt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Datumsplatzhalter 4"/>
          <p:cNvSpPr>
            <a:spLocks noGrp="1"/>
          </p:cNvSpPr>
          <p:nvPr>
            <p:ph type="dt" sz="half" idx="10"/>
          </p:nvPr>
        </p:nvSpPr>
        <p:spPr/>
        <p:txBody>
          <a:bodyPr/>
          <a:lstStyle/>
          <a:p>
            <a:fld id="{F051C421-87DF-46EA-A547-72C28024FD92}" type="datetimeFigureOut">
              <a:rPr lang="de-DE" smtClean="0"/>
              <a:t>27.08.2018</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BE399518-A5BC-4FCD-A845-8164426B5036}" type="slidenum">
              <a:rPr lang="de-DE" smtClean="0"/>
              <a:t>‹Nr.›</a:t>
            </a:fld>
            <a:endParaRPr lang="de-DE"/>
          </a:p>
        </p:txBody>
      </p:sp>
    </p:spTree>
    <p:extLst>
      <p:ext uri="{BB962C8B-B14F-4D97-AF65-F5344CB8AC3E}">
        <p14:creationId xmlns:p14="http://schemas.microsoft.com/office/powerpoint/2010/main" val="406041248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de-DE" smtClean="0"/>
              <a:t>Titelmasterformat durch Klicken bearbeiten</a:t>
            </a:r>
            <a:endParaRPr lang="de-DE"/>
          </a:p>
        </p:txBody>
      </p:sp>
      <p:sp>
        <p:nvSpPr>
          <p:cNvPr id="3" name="Textplatzhalt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4" name="Inhaltsplatzhalt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5" name="Textplatzhalt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smtClean="0"/>
              <a:t>Textmasterformat bearbeiten</a:t>
            </a:r>
          </a:p>
        </p:txBody>
      </p:sp>
      <p:sp>
        <p:nvSpPr>
          <p:cNvPr id="6" name="Inhaltsplatzhalt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7" name="Datumsplatzhalter 6"/>
          <p:cNvSpPr>
            <a:spLocks noGrp="1"/>
          </p:cNvSpPr>
          <p:nvPr>
            <p:ph type="dt" sz="half" idx="10"/>
          </p:nvPr>
        </p:nvSpPr>
        <p:spPr/>
        <p:txBody>
          <a:bodyPr/>
          <a:lstStyle/>
          <a:p>
            <a:fld id="{F051C421-87DF-46EA-A547-72C28024FD92}" type="datetimeFigureOut">
              <a:rPr lang="de-DE" smtClean="0"/>
              <a:t>27.08.2018</a:t>
            </a:fld>
            <a:endParaRPr lang="de-DE"/>
          </a:p>
        </p:txBody>
      </p:sp>
      <p:sp>
        <p:nvSpPr>
          <p:cNvPr id="8" name="Fußzeilenplatzhalter 7"/>
          <p:cNvSpPr>
            <a:spLocks noGrp="1"/>
          </p:cNvSpPr>
          <p:nvPr>
            <p:ph type="ftr" sz="quarter" idx="11"/>
          </p:nvPr>
        </p:nvSpPr>
        <p:spPr/>
        <p:txBody>
          <a:bodyPr/>
          <a:lstStyle/>
          <a:p>
            <a:endParaRPr lang="de-DE"/>
          </a:p>
        </p:txBody>
      </p:sp>
      <p:sp>
        <p:nvSpPr>
          <p:cNvPr id="9" name="Foliennummernplatzhalter 8"/>
          <p:cNvSpPr>
            <a:spLocks noGrp="1"/>
          </p:cNvSpPr>
          <p:nvPr>
            <p:ph type="sldNum" sz="quarter" idx="12"/>
          </p:nvPr>
        </p:nvSpPr>
        <p:spPr/>
        <p:txBody>
          <a:bodyPr/>
          <a:lstStyle/>
          <a:p>
            <a:fld id="{BE399518-A5BC-4FCD-A845-8164426B5036}" type="slidenum">
              <a:rPr lang="de-DE" smtClean="0"/>
              <a:t>‹Nr.›</a:t>
            </a:fld>
            <a:endParaRPr lang="de-DE"/>
          </a:p>
        </p:txBody>
      </p:sp>
    </p:spTree>
    <p:extLst>
      <p:ext uri="{BB962C8B-B14F-4D97-AF65-F5344CB8AC3E}">
        <p14:creationId xmlns:p14="http://schemas.microsoft.com/office/powerpoint/2010/main" val="36294997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smtClean="0"/>
              <a:t>Titelmasterformat durch Klicken bearbeiten</a:t>
            </a:r>
            <a:endParaRPr lang="de-DE"/>
          </a:p>
        </p:txBody>
      </p:sp>
      <p:sp>
        <p:nvSpPr>
          <p:cNvPr id="3" name="Datumsplatzhalter 2"/>
          <p:cNvSpPr>
            <a:spLocks noGrp="1"/>
          </p:cNvSpPr>
          <p:nvPr>
            <p:ph type="dt" sz="half" idx="10"/>
          </p:nvPr>
        </p:nvSpPr>
        <p:spPr/>
        <p:txBody>
          <a:bodyPr/>
          <a:lstStyle/>
          <a:p>
            <a:fld id="{F051C421-87DF-46EA-A547-72C28024FD92}" type="datetimeFigureOut">
              <a:rPr lang="de-DE" smtClean="0"/>
              <a:t>27.08.2018</a:t>
            </a:fld>
            <a:endParaRPr lang="de-DE"/>
          </a:p>
        </p:txBody>
      </p:sp>
      <p:sp>
        <p:nvSpPr>
          <p:cNvPr id="4" name="Fußzeilenplatzhalter 3"/>
          <p:cNvSpPr>
            <a:spLocks noGrp="1"/>
          </p:cNvSpPr>
          <p:nvPr>
            <p:ph type="ftr" sz="quarter" idx="11"/>
          </p:nvPr>
        </p:nvSpPr>
        <p:spPr/>
        <p:txBody>
          <a:bodyPr/>
          <a:lstStyle/>
          <a:p>
            <a:endParaRPr lang="de-DE"/>
          </a:p>
        </p:txBody>
      </p:sp>
      <p:sp>
        <p:nvSpPr>
          <p:cNvPr id="5" name="Foliennummernplatzhalter 4"/>
          <p:cNvSpPr>
            <a:spLocks noGrp="1"/>
          </p:cNvSpPr>
          <p:nvPr>
            <p:ph type="sldNum" sz="quarter" idx="12"/>
          </p:nvPr>
        </p:nvSpPr>
        <p:spPr/>
        <p:txBody>
          <a:bodyPr/>
          <a:lstStyle/>
          <a:p>
            <a:fld id="{BE399518-A5BC-4FCD-A845-8164426B5036}" type="slidenum">
              <a:rPr lang="de-DE" smtClean="0"/>
              <a:t>‹Nr.›</a:t>
            </a:fld>
            <a:endParaRPr lang="de-DE"/>
          </a:p>
        </p:txBody>
      </p:sp>
    </p:spTree>
    <p:extLst>
      <p:ext uri="{BB962C8B-B14F-4D97-AF65-F5344CB8AC3E}">
        <p14:creationId xmlns:p14="http://schemas.microsoft.com/office/powerpoint/2010/main" val="24880635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p:cNvSpPr>
            <a:spLocks noGrp="1"/>
          </p:cNvSpPr>
          <p:nvPr>
            <p:ph type="dt" sz="half" idx="10"/>
          </p:nvPr>
        </p:nvSpPr>
        <p:spPr/>
        <p:txBody>
          <a:bodyPr/>
          <a:lstStyle/>
          <a:p>
            <a:fld id="{F051C421-87DF-46EA-A547-72C28024FD92}" type="datetimeFigureOut">
              <a:rPr lang="de-DE" smtClean="0"/>
              <a:t>27.08.2018</a:t>
            </a:fld>
            <a:endParaRPr lang="de-DE"/>
          </a:p>
        </p:txBody>
      </p:sp>
      <p:sp>
        <p:nvSpPr>
          <p:cNvPr id="3" name="Fußzeilenplatzhalter 2"/>
          <p:cNvSpPr>
            <a:spLocks noGrp="1"/>
          </p:cNvSpPr>
          <p:nvPr>
            <p:ph type="ftr" sz="quarter" idx="11"/>
          </p:nvPr>
        </p:nvSpPr>
        <p:spPr/>
        <p:txBody>
          <a:bodyPr/>
          <a:lstStyle/>
          <a:p>
            <a:endParaRPr lang="de-DE"/>
          </a:p>
        </p:txBody>
      </p:sp>
      <p:sp>
        <p:nvSpPr>
          <p:cNvPr id="4" name="Foliennummernplatzhalter 3"/>
          <p:cNvSpPr>
            <a:spLocks noGrp="1"/>
          </p:cNvSpPr>
          <p:nvPr>
            <p:ph type="sldNum" sz="quarter" idx="12"/>
          </p:nvPr>
        </p:nvSpPr>
        <p:spPr/>
        <p:txBody>
          <a:bodyPr/>
          <a:lstStyle/>
          <a:p>
            <a:fld id="{BE399518-A5BC-4FCD-A845-8164426B5036}" type="slidenum">
              <a:rPr lang="de-DE" smtClean="0"/>
              <a:t>‹Nr.›</a:t>
            </a:fld>
            <a:endParaRPr lang="de-DE"/>
          </a:p>
        </p:txBody>
      </p:sp>
    </p:spTree>
    <p:extLst>
      <p:ext uri="{BB962C8B-B14F-4D97-AF65-F5344CB8AC3E}">
        <p14:creationId xmlns:p14="http://schemas.microsoft.com/office/powerpoint/2010/main" val="9952733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de-DE" smtClean="0"/>
              <a:t>Titelmasterformat durch Klicken bearbeiten</a:t>
            </a:r>
            <a:endParaRPr lang="de-DE"/>
          </a:p>
        </p:txBody>
      </p:sp>
      <p:sp>
        <p:nvSpPr>
          <p:cNvPr id="3" name="Inhaltsplatzhalt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Textplatzhalt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F051C421-87DF-46EA-A547-72C28024FD92}" type="datetimeFigureOut">
              <a:rPr lang="de-DE" smtClean="0"/>
              <a:t>27.08.2018</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BE399518-A5BC-4FCD-A845-8164426B5036}" type="slidenum">
              <a:rPr lang="de-DE" smtClean="0"/>
              <a:t>‹Nr.›</a:t>
            </a:fld>
            <a:endParaRPr lang="de-DE"/>
          </a:p>
        </p:txBody>
      </p:sp>
    </p:spTree>
    <p:extLst>
      <p:ext uri="{BB962C8B-B14F-4D97-AF65-F5344CB8AC3E}">
        <p14:creationId xmlns:p14="http://schemas.microsoft.com/office/powerpoint/2010/main" val="15062323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de-DE" smtClean="0"/>
              <a:t>Titelmasterformat durch Klicken bearbeiten</a:t>
            </a:r>
            <a:endParaRPr lang="de-DE"/>
          </a:p>
        </p:txBody>
      </p:sp>
      <p:sp>
        <p:nvSpPr>
          <p:cNvPr id="3" name="Bildplatzhalt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smtClean="0"/>
              <a:t>Textmasterformat bearbeiten</a:t>
            </a:r>
          </a:p>
        </p:txBody>
      </p:sp>
      <p:sp>
        <p:nvSpPr>
          <p:cNvPr id="5" name="Datumsplatzhalter 4"/>
          <p:cNvSpPr>
            <a:spLocks noGrp="1"/>
          </p:cNvSpPr>
          <p:nvPr>
            <p:ph type="dt" sz="half" idx="10"/>
          </p:nvPr>
        </p:nvSpPr>
        <p:spPr/>
        <p:txBody>
          <a:bodyPr/>
          <a:lstStyle/>
          <a:p>
            <a:fld id="{F051C421-87DF-46EA-A547-72C28024FD92}" type="datetimeFigureOut">
              <a:rPr lang="de-DE" smtClean="0"/>
              <a:t>27.08.2018</a:t>
            </a:fld>
            <a:endParaRPr lang="de-DE"/>
          </a:p>
        </p:txBody>
      </p:sp>
      <p:sp>
        <p:nvSpPr>
          <p:cNvPr id="6" name="Fußzeilenplatzhalter 5"/>
          <p:cNvSpPr>
            <a:spLocks noGrp="1"/>
          </p:cNvSpPr>
          <p:nvPr>
            <p:ph type="ftr" sz="quarter" idx="11"/>
          </p:nvPr>
        </p:nvSpPr>
        <p:spPr/>
        <p:txBody>
          <a:bodyPr/>
          <a:lstStyle/>
          <a:p>
            <a:endParaRPr lang="de-DE"/>
          </a:p>
        </p:txBody>
      </p:sp>
      <p:sp>
        <p:nvSpPr>
          <p:cNvPr id="7" name="Foliennummernplatzhalter 6"/>
          <p:cNvSpPr>
            <a:spLocks noGrp="1"/>
          </p:cNvSpPr>
          <p:nvPr>
            <p:ph type="sldNum" sz="quarter" idx="12"/>
          </p:nvPr>
        </p:nvSpPr>
        <p:spPr/>
        <p:txBody>
          <a:bodyPr/>
          <a:lstStyle/>
          <a:p>
            <a:fld id="{BE399518-A5BC-4FCD-A845-8164426B5036}" type="slidenum">
              <a:rPr lang="de-DE" smtClean="0"/>
              <a:t>‹Nr.›</a:t>
            </a:fld>
            <a:endParaRPr lang="de-DE"/>
          </a:p>
        </p:txBody>
      </p:sp>
    </p:spTree>
    <p:extLst>
      <p:ext uri="{BB962C8B-B14F-4D97-AF65-F5344CB8AC3E}">
        <p14:creationId xmlns:p14="http://schemas.microsoft.com/office/powerpoint/2010/main" val="11620501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de-DE" smtClean="0"/>
              <a:t>Titelmasterformat durch Klicken bearbeiten</a:t>
            </a:r>
            <a:endParaRPr lang="de-DE"/>
          </a:p>
        </p:txBody>
      </p:sp>
      <p:sp>
        <p:nvSpPr>
          <p:cNvPr id="3" name="Textplatzhalt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de-DE" smtClean="0"/>
              <a:t>Textmasterformat bearbeiten</a:t>
            </a:r>
          </a:p>
          <a:p>
            <a:pPr lvl="1"/>
            <a:r>
              <a:rPr lang="de-DE" smtClean="0"/>
              <a:t>Zweite Ebene</a:t>
            </a:r>
          </a:p>
          <a:p>
            <a:pPr lvl="2"/>
            <a:r>
              <a:rPr lang="de-DE" smtClean="0"/>
              <a:t>Dritte Ebene</a:t>
            </a:r>
          </a:p>
          <a:p>
            <a:pPr lvl="3"/>
            <a:r>
              <a:rPr lang="de-DE" smtClean="0"/>
              <a:t>Vierte Ebene</a:t>
            </a:r>
          </a:p>
          <a:p>
            <a:pPr lvl="4"/>
            <a:r>
              <a:rPr lang="de-DE" smtClean="0"/>
              <a:t>Fünfte Ebene</a:t>
            </a:r>
            <a:endParaRPr lang="de-DE"/>
          </a:p>
        </p:txBody>
      </p:sp>
      <p:sp>
        <p:nvSpPr>
          <p:cNvPr id="4" name="Datumsplatzhalt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051C421-87DF-46EA-A547-72C28024FD92}" type="datetimeFigureOut">
              <a:rPr lang="de-DE" smtClean="0"/>
              <a:t>27.08.2018</a:t>
            </a:fld>
            <a:endParaRPr lang="de-DE"/>
          </a:p>
        </p:txBody>
      </p:sp>
      <p:sp>
        <p:nvSpPr>
          <p:cNvPr id="5" name="Fußzeilenplatzhalt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E399518-A5BC-4FCD-A845-8164426B5036}" type="slidenum">
              <a:rPr lang="de-DE" smtClean="0"/>
              <a:t>‹Nr.›</a:t>
            </a:fld>
            <a:endParaRPr lang="de-DE"/>
          </a:p>
        </p:txBody>
      </p:sp>
    </p:spTree>
    <p:extLst>
      <p:ext uri="{BB962C8B-B14F-4D97-AF65-F5344CB8AC3E}">
        <p14:creationId xmlns:p14="http://schemas.microsoft.com/office/powerpoint/2010/main" val="231507169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feld 5"/>
          <p:cNvSpPr txBox="1"/>
          <p:nvPr/>
        </p:nvSpPr>
        <p:spPr>
          <a:xfrm>
            <a:off x="755576" y="260648"/>
            <a:ext cx="7272808" cy="1015663"/>
          </a:xfrm>
          <a:prstGeom prst="rect">
            <a:avLst/>
          </a:prstGeom>
          <a:noFill/>
        </p:spPr>
        <p:txBody>
          <a:bodyPr wrap="square" rtlCol="0">
            <a:spAutoFit/>
          </a:bodyPr>
          <a:lstStyle/>
          <a:p>
            <a:r>
              <a:rPr lang="de-DE" sz="6000" dirty="0" smtClean="0">
                <a:latin typeface="Arial Black" panose="020B0A04020102020204" pitchFamily="34" charset="0"/>
              </a:rPr>
              <a:t>ICF</a:t>
            </a:r>
            <a:endParaRPr lang="de-DE" sz="6000" dirty="0">
              <a:latin typeface="Arial Black" panose="020B0A04020102020204" pitchFamily="34" charset="0"/>
            </a:endParaRPr>
          </a:p>
        </p:txBody>
      </p:sp>
      <p:sp>
        <p:nvSpPr>
          <p:cNvPr id="2" name="Textfeld 1"/>
          <p:cNvSpPr txBox="1"/>
          <p:nvPr/>
        </p:nvSpPr>
        <p:spPr>
          <a:xfrm>
            <a:off x="971600" y="1700808"/>
            <a:ext cx="4932504" cy="1292662"/>
          </a:xfrm>
          <a:prstGeom prst="rect">
            <a:avLst/>
          </a:prstGeom>
          <a:noFill/>
        </p:spPr>
        <p:txBody>
          <a:bodyPr wrap="none" rtlCol="0">
            <a:spAutoFit/>
          </a:bodyPr>
          <a:lstStyle/>
          <a:p>
            <a:r>
              <a:rPr lang="de-DE" altLang="de-DE" sz="2400" b="1" dirty="0" smtClean="0">
                <a:solidFill>
                  <a:srgbClr val="000000"/>
                </a:solidFill>
              </a:rPr>
              <a:t>ICF = </a:t>
            </a:r>
          </a:p>
          <a:p>
            <a:r>
              <a:rPr lang="de-DE" altLang="de-DE" b="1" dirty="0" smtClean="0">
                <a:solidFill>
                  <a:srgbClr val="000000"/>
                </a:solidFill>
              </a:rPr>
              <a:t>(International </a:t>
            </a:r>
            <a:r>
              <a:rPr lang="de-DE" altLang="de-DE" b="1" dirty="0" err="1">
                <a:solidFill>
                  <a:srgbClr val="000000"/>
                </a:solidFill>
              </a:rPr>
              <a:t>Classification</a:t>
            </a:r>
            <a:r>
              <a:rPr lang="de-DE" altLang="de-DE" b="1" dirty="0">
                <a:solidFill>
                  <a:srgbClr val="000000"/>
                </a:solidFill>
              </a:rPr>
              <a:t> </a:t>
            </a:r>
            <a:r>
              <a:rPr lang="de-DE" altLang="de-DE" b="1" dirty="0" err="1">
                <a:solidFill>
                  <a:srgbClr val="000000"/>
                </a:solidFill>
              </a:rPr>
              <a:t>of</a:t>
            </a:r>
            <a:r>
              <a:rPr lang="de-DE" altLang="de-DE" b="1" dirty="0">
                <a:solidFill>
                  <a:srgbClr val="000000"/>
                </a:solidFill>
              </a:rPr>
              <a:t> </a:t>
            </a:r>
            <a:r>
              <a:rPr lang="de-DE" altLang="de-DE" b="1" dirty="0" err="1">
                <a:solidFill>
                  <a:srgbClr val="000000"/>
                </a:solidFill>
              </a:rPr>
              <a:t>Functioning</a:t>
            </a:r>
            <a:r>
              <a:rPr lang="de-DE" altLang="de-DE" b="1" dirty="0" smtClean="0">
                <a:solidFill>
                  <a:srgbClr val="000000"/>
                </a:solidFill>
              </a:rPr>
              <a:t>)</a:t>
            </a:r>
          </a:p>
          <a:p>
            <a:endParaRPr lang="de-DE" b="1" dirty="0">
              <a:solidFill>
                <a:srgbClr val="000000"/>
              </a:solidFill>
            </a:endParaRPr>
          </a:p>
          <a:p>
            <a:r>
              <a:rPr lang="de-DE" altLang="de-DE" b="1" dirty="0" smtClean="0">
                <a:solidFill>
                  <a:srgbClr val="000000"/>
                </a:solidFill>
              </a:rPr>
              <a:t>Funktionsfähigkeit</a:t>
            </a:r>
            <a:r>
              <a:rPr lang="de-DE" altLang="de-DE" b="1" dirty="0">
                <a:solidFill>
                  <a:srgbClr val="000000"/>
                </a:solidFill>
              </a:rPr>
              <a:t>, Behinderung und Gesundheit</a:t>
            </a:r>
            <a:endParaRPr lang="de-DE" dirty="0"/>
          </a:p>
        </p:txBody>
      </p:sp>
    </p:spTree>
    <p:extLst>
      <p:ext uri="{BB962C8B-B14F-4D97-AF65-F5344CB8AC3E}">
        <p14:creationId xmlns:p14="http://schemas.microsoft.com/office/powerpoint/2010/main" val="22893218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feld 5"/>
          <p:cNvSpPr txBox="1"/>
          <p:nvPr/>
        </p:nvSpPr>
        <p:spPr>
          <a:xfrm>
            <a:off x="755576" y="260648"/>
            <a:ext cx="7272808" cy="1015663"/>
          </a:xfrm>
          <a:prstGeom prst="rect">
            <a:avLst/>
          </a:prstGeom>
          <a:noFill/>
        </p:spPr>
        <p:txBody>
          <a:bodyPr wrap="square" rtlCol="0">
            <a:spAutoFit/>
          </a:bodyPr>
          <a:lstStyle/>
          <a:p>
            <a:r>
              <a:rPr lang="de-DE" sz="6000" dirty="0" smtClean="0">
                <a:latin typeface="Arial Black" panose="020B0A04020102020204" pitchFamily="34" charset="0"/>
              </a:rPr>
              <a:t>ICF</a:t>
            </a:r>
            <a:endParaRPr lang="de-DE" sz="6000" dirty="0">
              <a:latin typeface="Arial Black" panose="020B0A04020102020204" pitchFamily="34" charset="0"/>
            </a:endParaRPr>
          </a:p>
        </p:txBody>
      </p:sp>
      <p:sp>
        <p:nvSpPr>
          <p:cNvPr id="2" name="Rechteck 1"/>
          <p:cNvSpPr/>
          <p:nvPr/>
        </p:nvSpPr>
        <p:spPr>
          <a:xfrm>
            <a:off x="1115616" y="1484784"/>
            <a:ext cx="6840760" cy="4524315"/>
          </a:xfrm>
          <a:prstGeom prst="rect">
            <a:avLst/>
          </a:prstGeom>
        </p:spPr>
        <p:txBody>
          <a:bodyPr wrap="square">
            <a:spAutoFit/>
          </a:bodyPr>
          <a:lstStyle/>
          <a:p>
            <a:r>
              <a:rPr lang="de-DE" b="1" dirty="0"/>
              <a:t>Wichtigstes Ziel </a:t>
            </a:r>
            <a:r>
              <a:rPr lang="de-DE" dirty="0"/>
              <a:t>der ICF ist,</a:t>
            </a:r>
          </a:p>
          <a:p>
            <a:r>
              <a:rPr lang="de-DE" dirty="0"/>
              <a:t> </a:t>
            </a:r>
          </a:p>
          <a:p>
            <a:r>
              <a:rPr lang="de-DE" b="1" dirty="0"/>
              <a:t>1.</a:t>
            </a:r>
            <a:r>
              <a:rPr lang="de-DE" dirty="0"/>
              <a:t> eine </a:t>
            </a:r>
            <a:r>
              <a:rPr lang="de-DE" b="1" dirty="0"/>
              <a:t>disziplinübergreifende-interdisziplinäre Betrachtung</a:t>
            </a:r>
            <a:r>
              <a:rPr lang="de-DE" dirty="0"/>
              <a:t> und </a:t>
            </a:r>
          </a:p>
          <a:p>
            <a:r>
              <a:rPr lang="de-DE" b="1" dirty="0"/>
              <a:t>2</a:t>
            </a:r>
            <a:r>
              <a:rPr lang="de-DE" dirty="0"/>
              <a:t>. eine  </a:t>
            </a:r>
            <a:r>
              <a:rPr lang="de-DE" b="1" dirty="0"/>
              <a:t>gemeinsame Sprache </a:t>
            </a:r>
            <a:r>
              <a:rPr lang="de-DE" dirty="0"/>
              <a:t>für die Erscheinungsformen der funktionalen Gesundheit und ihren Beeinträchtigungen zur Verfügung zu stellen.</a:t>
            </a:r>
          </a:p>
          <a:p>
            <a:r>
              <a:rPr lang="de-DE" b="1" dirty="0"/>
              <a:t>3. Hilfestellung zu einer</a:t>
            </a:r>
            <a:r>
              <a:rPr lang="de-DE" dirty="0"/>
              <a:t> </a:t>
            </a:r>
            <a:r>
              <a:rPr lang="de-DE" b="1" dirty="0"/>
              <a:t>einheitlichen und praktikablen </a:t>
            </a:r>
            <a:r>
              <a:rPr lang="de-DE" b="1" dirty="0" smtClean="0"/>
              <a:t>Beschreibung, Verständnis</a:t>
            </a:r>
            <a:r>
              <a:rPr lang="de-DE" b="1" dirty="0"/>
              <a:t>, Feststellung </a:t>
            </a:r>
            <a:r>
              <a:rPr lang="de-DE" dirty="0"/>
              <a:t>und </a:t>
            </a:r>
            <a:r>
              <a:rPr lang="de-DE" b="1" dirty="0"/>
              <a:t>Begutachtung </a:t>
            </a:r>
            <a:r>
              <a:rPr lang="de-DE" dirty="0"/>
              <a:t>von Zuständen der Funktionsfähigkeit</a:t>
            </a:r>
          </a:p>
          <a:p>
            <a:r>
              <a:rPr lang="de-DE" b="1" dirty="0"/>
              <a:t>4. Grundlage für die Besprechungsstruktur </a:t>
            </a:r>
            <a:r>
              <a:rPr lang="de-DE" dirty="0"/>
              <a:t>– erleichtert die Kommunikation „Verständigungshilfe“ –einheitliche Fallbegleitung </a:t>
            </a:r>
          </a:p>
          <a:p>
            <a:r>
              <a:rPr lang="de-DE" b="1" dirty="0"/>
              <a:t>5</a:t>
            </a:r>
            <a:r>
              <a:rPr lang="de-DE" dirty="0"/>
              <a:t>. Die ICF wird auch die Aufgabe übernehmen, </a:t>
            </a:r>
            <a:r>
              <a:rPr lang="de-DE" b="1" dirty="0"/>
              <a:t>national wie international, vergleichbare Daten </a:t>
            </a:r>
            <a:r>
              <a:rPr lang="de-DE" dirty="0"/>
              <a:t>zu den Phänomenen Funktionsfähigkeit, Behinderung und Gesundheit zu </a:t>
            </a:r>
            <a:r>
              <a:rPr lang="de-DE" dirty="0" smtClean="0"/>
              <a:t>liefern</a:t>
            </a:r>
            <a:endParaRPr lang="de-DE" dirty="0"/>
          </a:p>
          <a:p>
            <a:r>
              <a:rPr lang="de-DE" b="1" dirty="0"/>
              <a:t>6. ein</a:t>
            </a:r>
            <a:r>
              <a:rPr lang="de-DE" dirty="0"/>
              <a:t> </a:t>
            </a:r>
            <a:r>
              <a:rPr lang="de-DE" b="1" dirty="0"/>
              <a:t>Instrument</a:t>
            </a:r>
            <a:r>
              <a:rPr lang="de-DE" dirty="0"/>
              <a:t> für alle Zielgruppen</a:t>
            </a:r>
          </a:p>
          <a:p>
            <a:r>
              <a:rPr lang="de-DE" b="1" dirty="0"/>
              <a:t>7. Ganzheitliche Sichtweise  ICF </a:t>
            </a:r>
            <a:r>
              <a:rPr lang="de-DE" dirty="0"/>
              <a:t>(bio-psycho-soziales Modell) </a:t>
            </a:r>
          </a:p>
        </p:txBody>
      </p:sp>
    </p:spTree>
    <p:extLst>
      <p:ext uri="{BB962C8B-B14F-4D97-AF65-F5344CB8AC3E}">
        <p14:creationId xmlns:p14="http://schemas.microsoft.com/office/powerpoint/2010/main" val="1134095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feld 5"/>
          <p:cNvSpPr txBox="1"/>
          <p:nvPr/>
        </p:nvSpPr>
        <p:spPr>
          <a:xfrm>
            <a:off x="755576" y="260648"/>
            <a:ext cx="7272808" cy="1015663"/>
          </a:xfrm>
          <a:prstGeom prst="rect">
            <a:avLst/>
          </a:prstGeom>
          <a:noFill/>
        </p:spPr>
        <p:txBody>
          <a:bodyPr wrap="square" rtlCol="0">
            <a:spAutoFit/>
          </a:bodyPr>
          <a:lstStyle/>
          <a:p>
            <a:r>
              <a:rPr lang="de-DE" sz="6000" dirty="0" smtClean="0">
                <a:latin typeface="Arial Black" panose="020B0A04020102020204" pitchFamily="34" charset="0"/>
              </a:rPr>
              <a:t>ICF</a:t>
            </a:r>
            <a:endParaRPr lang="de-DE" sz="6000" dirty="0">
              <a:latin typeface="Arial Black" panose="020B0A04020102020204" pitchFamily="34" charset="0"/>
            </a:endParaRPr>
          </a:p>
        </p:txBody>
      </p:sp>
      <p:sp>
        <p:nvSpPr>
          <p:cNvPr id="2" name="Rechteck 1"/>
          <p:cNvSpPr/>
          <p:nvPr/>
        </p:nvSpPr>
        <p:spPr>
          <a:xfrm>
            <a:off x="2195736" y="1772816"/>
            <a:ext cx="4572000" cy="4247317"/>
          </a:xfrm>
          <a:prstGeom prst="rect">
            <a:avLst/>
          </a:prstGeom>
        </p:spPr>
        <p:txBody>
          <a:bodyPr>
            <a:spAutoFit/>
          </a:bodyPr>
          <a:lstStyle/>
          <a:p>
            <a:r>
              <a:rPr lang="de-DE" dirty="0"/>
              <a:t>BIG FIVE der ICF</a:t>
            </a:r>
          </a:p>
          <a:p>
            <a:r>
              <a:rPr lang="de-DE" dirty="0"/>
              <a:t> </a:t>
            </a:r>
          </a:p>
          <a:p>
            <a:r>
              <a:rPr lang="de-DE" dirty="0"/>
              <a:t>ICF anzuwenden heißt,</a:t>
            </a:r>
          </a:p>
          <a:p>
            <a:r>
              <a:rPr lang="de-DE" dirty="0"/>
              <a:t>in den Kategorien der BIG FIVE zu denken und </a:t>
            </a:r>
          </a:p>
          <a:p>
            <a:r>
              <a:rPr lang="de-DE" dirty="0"/>
              <a:t>danach die eigene Dokumentation </a:t>
            </a:r>
          </a:p>
          <a:p>
            <a:r>
              <a:rPr lang="de-DE" dirty="0"/>
              <a:t>–als Strukturierungsinstrument–  </a:t>
            </a:r>
          </a:p>
          <a:p>
            <a:r>
              <a:rPr lang="de-DE" dirty="0"/>
              <a:t>zu gestalten</a:t>
            </a:r>
          </a:p>
          <a:p>
            <a:r>
              <a:rPr lang="de-DE" dirty="0"/>
              <a:t> </a:t>
            </a:r>
          </a:p>
          <a:p>
            <a:r>
              <a:rPr lang="de-DE" dirty="0"/>
              <a:t>•</a:t>
            </a:r>
            <a:r>
              <a:rPr lang="de-DE" b="1" dirty="0"/>
              <a:t>b</a:t>
            </a:r>
            <a:r>
              <a:rPr lang="de-DE" dirty="0"/>
              <a:t>= Körperfunktionen (</a:t>
            </a:r>
            <a:r>
              <a:rPr lang="de-DE" dirty="0" err="1"/>
              <a:t>body</a:t>
            </a:r>
            <a:r>
              <a:rPr lang="de-DE" dirty="0"/>
              <a:t> </a:t>
            </a:r>
            <a:r>
              <a:rPr lang="de-DE" dirty="0" err="1"/>
              <a:t>functions</a:t>
            </a:r>
            <a:r>
              <a:rPr lang="de-DE" dirty="0"/>
              <a:t>)                                </a:t>
            </a:r>
          </a:p>
          <a:p>
            <a:r>
              <a:rPr lang="de-DE" dirty="0"/>
              <a:t>•</a:t>
            </a:r>
            <a:r>
              <a:rPr lang="de-DE" b="1" dirty="0"/>
              <a:t>s</a:t>
            </a:r>
            <a:r>
              <a:rPr lang="de-DE" dirty="0"/>
              <a:t>= Körperstrukturen (</a:t>
            </a:r>
            <a:r>
              <a:rPr lang="de-DE" dirty="0" err="1"/>
              <a:t>body</a:t>
            </a:r>
            <a:r>
              <a:rPr lang="de-DE" dirty="0"/>
              <a:t> </a:t>
            </a:r>
            <a:r>
              <a:rPr lang="de-DE" dirty="0" err="1"/>
              <a:t>structures</a:t>
            </a:r>
            <a:r>
              <a:rPr lang="de-DE" dirty="0"/>
              <a:t>)</a:t>
            </a:r>
          </a:p>
          <a:p>
            <a:r>
              <a:rPr lang="en-US" b="1" dirty="0"/>
              <a:t>•d=</a:t>
            </a:r>
            <a:r>
              <a:rPr lang="en-US" dirty="0"/>
              <a:t> </a:t>
            </a:r>
            <a:r>
              <a:rPr lang="en-US" dirty="0" err="1">
                <a:solidFill>
                  <a:srgbClr val="FF0000"/>
                </a:solidFill>
              </a:rPr>
              <a:t>Aktivität</a:t>
            </a:r>
            <a:r>
              <a:rPr lang="en-US" dirty="0">
                <a:solidFill>
                  <a:srgbClr val="FF0000"/>
                </a:solidFill>
              </a:rPr>
              <a:t> / </a:t>
            </a:r>
            <a:r>
              <a:rPr lang="en-US" dirty="0" err="1">
                <a:solidFill>
                  <a:srgbClr val="FF0000"/>
                </a:solidFill>
              </a:rPr>
              <a:t>Teilhabe</a:t>
            </a:r>
            <a:r>
              <a:rPr lang="en-US" dirty="0">
                <a:solidFill>
                  <a:srgbClr val="FF0000"/>
                </a:solidFill>
              </a:rPr>
              <a:t> </a:t>
            </a:r>
            <a:r>
              <a:rPr lang="en-US" dirty="0"/>
              <a:t>( activity &amp; participation domains)  </a:t>
            </a:r>
            <a:endParaRPr lang="de-DE" dirty="0"/>
          </a:p>
          <a:p>
            <a:r>
              <a:rPr lang="de-DE" dirty="0"/>
              <a:t>•</a:t>
            </a:r>
            <a:r>
              <a:rPr lang="de-DE" b="1" dirty="0"/>
              <a:t>e</a:t>
            </a:r>
            <a:r>
              <a:rPr lang="de-DE" dirty="0"/>
              <a:t>= Umweltfaktoren (environmental </a:t>
            </a:r>
            <a:r>
              <a:rPr lang="de-DE" dirty="0" err="1"/>
              <a:t>factors</a:t>
            </a:r>
            <a:r>
              <a:rPr lang="de-DE" dirty="0"/>
              <a:t>)</a:t>
            </a:r>
          </a:p>
          <a:p>
            <a:r>
              <a:rPr lang="de-DE" dirty="0"/>
              <a:t>•</a:t>
            </a:r>
            <a:r>
              <a:rPr lang="de-DE" b="1" dirty="0"/>
              <a:t>p</a:t>
            </a:r>
            <a:r>
              <a:rPr lang="de-DE" dirty="0"/>
              <a:t>= personenbezogene Faktoren (personal </a:t>
            </a:r>
            <a:r>
              <a:rPr lang="de-DE" dirty="0" err="1"/>
              <a:t>factors</a:t>
            </a:r>
            <a:r>
              <a:rPr lang="de-DE" dirty="0"/>
              <a:t>) (noch ohne Kodierung</a:t>
            </a:r>
            <a:r>
              <a:rPr lang="de-DE" dirty="0" smtClean="0"/>
              <a:t>)</a:t>
            </a:r>
            <a:endParaRPr lang="de-DE" dirty="0"/>
          </a:p>
        </p:txBody>
      </p:sp>
    </p:spTree>
    <p:extLst>
      <p:ext uri="{BB962C8B-B14F-4D97-AF65-F5344CB8AC3E}">
        <p14:creationId xmlns:p14="http://schemas.microsoft.com/office/powerpoint/2010/main" val="1134095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feld 5"/>
          <p:cNvSpPr txBox="1"/>
          <p:nvPr/>
        </p:nvSpPr>
        <p:spPr>
          <a:xfrm>
            <a:off x="755576" y="260648"/>
            <a:ext cx="7272808" cy="1015663"/>
          </a:xfrm>
          <a:prstGeom prst="rect">
            <a:avLst/>
          </a:prstGeom>
          <a:noFill/>
        </p:spPr>
        <p:txBody>
          <a:bodyPr wrap="square" rtlCol="0">
            <a:spAutoFit/>
          </a:bodyPr>
          <a:lstStyle/>
          <a:p>
            <a:r>
              <a:rPr lang="de-DE" sz="6000" dirty="0" smtClean="0">
                <a:latin typeface="Arial Black" panose="020B0A04020102020204" pitchFamily="34" charset="0"/>
              </a:rPr>
              <a:t>ICF</a:t>
            </a:r>
            <a:endParaRPr lang="de-DE" sz="6000" dirty="0">
              <a:latin typeface="Arial Black" panose="020B0A04020102020204" pitchFamily="34" charset="0"/>
            </a:endParaRPr>
          </a:p>
        </p:txBody>
      </p:sp>
      <p:sp>
        <p:nvSpPr>
          <p:cNvPr id="2" name="Rechteck 1"/>
          <p:cNvSpPr/>
          <p:nvPr/>
        </p:nvSpPr>
        <p:spPr>
          <a:xfrm>
            <a:off x="1043608" y="1772816"/>
            <a:ext cx="7128792" cy="4247317"/>
          </a:xfrm>
          <a:prstGeom prst="rect">
            <a:avLst/>
          </a:prstGeom>
        </p:spPr>
        <p:txBody>
          <a:bodyPr wrap="square">
            <a:spAutoFit/>
          </a:bodyPr>
          <a:lstStyle/>
          <a:p>
            <a:r>
              <a:rPr lang="de-DE" b="1" dirty="0">
                <a:latin typeface="Arial" panose="020B0604020202020204" pitchFamily="34" charset="0"/>
                <a:cs typeface="Arial" panose="020B0604020202020204" pitchFamily="34" charset="0"/>
              </a:rPr>
              <a:t>Übersicht über die Klassifikation der ersten Ebene (</a:t>
            </a:r>
            <a:r>
              <a:rPr lang="de-DE" b="1" dirty="0">
                <a:latin typeface="Arial" panose="020B0604020202020204" pitchFamily="34" charset="0"/>
                <a:cs typeface="Arial" panose="020B0604020202020204" pitchFamily="34" charset="0"/>
              </a:rPr>
              <a:t>Komponenten)</a:t>
            </a:r>
          </a:p>
          <a:p>
            <a:r>
              <a:rPr lang="de-DE" b="1" dirty="0">
                <a:latin typeface="Arial" panose="020B0604020202020204" pitchFamily="34" charset="0"/>
                <a:cs typeface="Arial" panose="020B0604020202020204" pitchFamily="34" charset="0"/>
              </a:rPr>
              <a:t>Klassifikation der Körperfunktionen (Komponente b)</a:t>
            </a:r>
          </a:p>
          <a:p>
            <a:r>
              <a:rPr lang="de-DE" b="1" dirty="0">
                <a:latin typeface="Arial" panose="020B0604020202020204" pitchFamily="34" charset="0"/>
                <a:cs typeface="Arial" panose="020B0604020202020204" pitchFamily="34" charset="0"/>
              </a:rPr>
              <a:t>Klassifikation der Körperstrukturen (Komponente s)</a:t>
            </a:r>
          </a:p>
          <a:p>
            <a:r>
              <a:rPr lang="de-DE" b="1" dirty="0">
                <a:latin typeface="Arial" panose="020B0604020202020204" pitchFamily="34" charset="0"/>
                <a:cs typeface="Arial" panose="020B0604020202020204" pitchFamily="34" charset="0"/>
              </a:rPr>
              <a:t>Klassifikation der Aktivitäten und Partizipation (Komponente d)</a:t>
            </a:r>
          </a:p>
          <a:p>
            <a:pPr lvl="0"/>
            <a:r>
              <a:rPr lang="de-DE" dirty="0">
                <a:latin typeface="Arial" panose="020B0604020202020204" pitchFamily="34" charset="0"/>
                <a:cs typeface="Arial" panose="020B0604020202020204" pitchFamily="34" charset="0"/>
              </a:rPr>
              <a:t>Kapitel d1: Lernen und Wissensanwendung</a:t>
            </a:r>
          </a:p>
          <a:p>
            <a:pPr lvl="0"/>
            <a:r>
              <a:rPr lang="de-DE" dirty="0">
                <a:latin typeface="Arial" panose="020B0604020202020204" pitchFamily="34" charset="0"/>
                <a:cs typeface="Arial" panose="020B0604020202020204" pitchFamily="34" charset="0"/>
              </a:rPr>
              <a:t>Kapitel d2: Allgemeine Aufgaben und Anforderungen</a:t>
            </a:r>
          </a:p>
          <a:p>
            <a:pPr lvl="0"/>
            <a:r>
              <a:rPr lang="de-DE" dirty="0">
                <a:solidFill>
                  <a:srgbClr val="FF0000"/>
                </a:solidFill>
                <a:latin typeface="Arial" panose="020B0604020202020204" pitchFamily="34" charset="0"/>
                <a:cs typeface="Arial" panose="020B0604020202020204" pitchFamily="34" charset="0"/>
              </a:rPr>
              <a:t>Kapitel d3: Kommunikation</a:t>
            </a:r>
          </a:p>
          <a:p>
            <a:pPr lvl="0"/>
            <a:r>
              <a:rPr lang="de-DE" dirty="0">
                <a:latin typeface="Arial" panose="020B0604020202020204" pitchFamily="34" charset="0"/>
                <a:cs typeface="Arial" panose="020B0604020202020204" pitchFamily="34" charset="0"/>
              </a:rPr>
              <a:t>Kapitel d4: Mobilität</a:t>
            </a:r>
          </a:p>
          <a:p>
            <a:pPr lvl="0"/>
            <a:r>
              <a:rPr lang="de-DE" dirty="0">
                <a:latin typeface="Arial" panose="020B0604020202020204" pitchFamily="34" charset="0"/>
                <a:cs typeface="Arial" panose="020B0604020202020204" pitchFamily="34" charset="0"/>
              </a:rPr>
              <a:t>Kapitel d5: Selbstversorgung</a:t>
            </a:r>
          </a:p>
          <a:p>
            <a:pPr lvl="0"/>
            <a:r>
              <a:rPr lang="de-DE" dirty="0">
                <a:latin typeface="Arial" panose="020B0604020202020204" pitchFamily="34" charset="0"/>
                <a:cs typeface="Arial" panose="020B0604020202020204" pitchFamily="34" charset="0"/>
              </a:rPr>
              <a:t>Kapitel d6: Häusliches Leben</a:t>
            </a:r>
          </a:p>
          <a:p>
            <a:pPr lvl="0"/>
            <a:r>
              <a:rPr lang="de-DE" dirty="0">
                <a:latin typeface="Arial" panose="020B0604020202020204" pitchFamily="34" charset="0"/>
                <a:cs typeface="Arial" panose="020B0604020202020204" pitchFamily="34" charset="0"/>
              </a:rPr>
              <a:t>Kapitel d7: Interpersonelle Interaktionen und Beziehungen</a:t>
            </a:r>
          </a:p>
          <a:p>
            <a:pPr lvl="0"/>
            <a:r>
              <a:rPr lang="de-DE" dirty="0">
                <a:latin typeface="Arial" panose="020B0604020202020204" pitchFamily="34" charset="0"/>
                <a:cs typeface="Arial" panose="020B0604020202020204" pitchFamily="34" charset="0"/>
              </a:rPr>
              <a:t>Kapitel d8: Bedeutende Lebensbereiche</a:t>
            </a:r>
          </a:p>
          <a:p>
            <a:pPr lvl="0"/>
            <a:r>
              <a:rPr lang="de-DE" dirty="0">
                <a:latin typeface="Arial" panose="020B0604020202020204" pitchFamily="34" charset="0"/>
                <a:cs typeface="Arial" panose="020B0604020202020204" pitchFamily="34" charset="0"/>
              </a:rPr>
              <a:t>Kapitel d9: Gemeinschafts-, soziales und staatsbürgerliches Leben</a:t>
            </a:r>
          </a:p>
          <a:p>
            <a:r>
              <a:rPr lang="de-DE" b="1" dirty="0">
                <a:latin typeface="Arial" panose="020B0604020202020204" pitchFamily="34" charset="0"/>
                <a:cs typeface="Arial" panose="020B0604020202020204" pitchFamily="34" charset="0"/>
              </a:rPr>
              <a:t>Klassifikation der Umweltfaktoren (Komponente e</a:t>
            </a:r>
            <a:r>
              <a:rPr lang="de-DE" b="1" dirty="0">
                <a:latin typeface="Arial" panose="020B0604020202020204" pitchFamily="34" charset="0"/>
                <a:cs typeface="Arial" panose="020B0604020202020204" pitchFamily="34" charset="0"/>
              </a:rPr>
              <a:t>)</a:t>
            </a:r>
            <a:endParaRPr lang="de-DE"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134095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feld 5"/>
          <p:cNvSpPr txBox="1"/>
          <p:nvPr/>
        </p:nvSpPr>
        <p:spPr>
          <a:xfrm>
            <a:off x="755576" y="260648"/>
            <a:ext cx="7272808" cy="1015663"/>
          </a:xfrm>
          <a:prstGeom prst="rect">
            <a:avLst/>
          </a:prstGeom>
          <a:noFill/>
        </p:spPr>
        <p:txBody>
          <a:bodyPr wrap="square" rtlCol="0">
            <a:spAutoFit/>
          </a:bodyPr>
          <a:lstStyle/>
          <a:p>
            <a:r>
              <a:rPr lang="de-DE" sz="6000" dirty="0" smtClean="0">
                <a:latin typeface="Arial Black" panose="020B0A04020102020204" pitchFamily="34" charset="0"/>
              </a:rPr>
              <a:t>ICF</a:t>
            </a:r>
            <a:endParaRPr lang="de-DE" sz="6000" dirty="0">
              <a:latin typeface="Arial Black" panose="020B0A04020102020204" pitchFamily="34" charset="0"/>
            </a:endParaRPr>
          </a:p>
        </p:txBody>
      </p:sp>
      <p:sp>
        <p:nvSpPr>
          <p:cNvPr id="2" name="Rechteck 1"/>
          <p:cNvSpPr/>
          <p:nvPr/>
        </p:nvSpPr>
        <p:spPr>
          <a:xfrm>
            <a:off x="2286000" y="2274838"/>
            <a:ext cx="4572000" cy="3416320"/>
          </a:xfrm>
          <a:prstGeom prst="rect">
            <a:avLst/>
          </a:prstGeom>
        </p:spPr>
        <p:txBody>
          <a:bodyPr>
            <a:spAutoFit/>
          </a:bodyPr>
          <a:lstStyle/>
          <a:p>
            <a:r>
              <a:rPr lang="de-DE" b="1" dirty="0" smtClean="0"/>
              <a:t>d3</a:t>
            </a:r>
            <a:r>
              <a:rPr lang="de-DE" dirty="0" smtClean="0"/>
              <a:t>Kommunikation</a:t>
            </a:r>
          </a:p>
          <a:p>
            <a:endParaRPr lang="de-DE" dirty="0"/>
          </a:p>
          <a:p>
            <a:pPr lvl="0"/>
            <a:r>
              <a:rPr lang="de-DE" u="sng" dirty="0" smtClean="0"/>
              <a:t>d310-d329 </a:t>
            </a:r>
            <a:r>
              <a:rPr lang="de-DE" dirty="0" smtClean="0"/>
              <a:t>Kommunizieren </a:t>
            </a:r>
            <a:r>
              <a:rPr lang="de-DE" dirty="0"/>
              <a:t>als Empfänger</a:t>
            </a:r>
          </a:p>
          <a:p>
            <a:pPr lvl="0"/>
            <a:endParaRPr lang="de-DE" u="sng" dirty="0" smtClean="0"/>
          </a:p>
          <a:p>
            <a:pPr lvl="0"/>
            <a:r>
              <a:rPr lang="de-DE" u="sng" dirty="0" smtClean="0"/>
              <a:t>d330-d349 </a:t>
            </a:r>
            <a:r>
              <a:rPr lang="de-DE" dirty="0" smtClean="0"/>
              <a:t>Kommunizieren </a:t>
            </a:r>
            <a:r>
              <a:rPr lang="de-DE" dirty="0"/>
              <a:t>als Sender</a:t>
            </a:r>
          </a:p>
          <a:p>
            <a:pPr lvl="0"/>
            <a:endParaRPr lang="de-DE" u="sng" dirty="0" smtClean="0">
              <a:solidFill>
                <a:srgbClr val="FF0000"/>
              </a:solidFill>
            </a:endParaRPr>
          </a:p>
          <a:p>
            <a:pPr lvl="0"/>
            <a:r>
              <a:rPr lang="de-DE" u="sng" dirty="0" smtClean="0">
                <a:solidFill>
                  <a:srgbClr val="FF0000"/>
                </a:solidFill>
              </a:rPr>
              <a:t>d350-d369 </a:t>
            </a:r>
            <a:r>
              <a:rPr lang="de-DE" dirty="0" smtClean="0">
                <a:solidFill>
                  <a:srgbClr val="FF0000"/>
                </a:solidFill>
              </a:rPr>
              <a:t>Konversation </a:t>
            </a:r>
            <a:r>
              <a:rPr lang="de-DE" dirty="0">
                <a:solidFill>
                  <a:srgbClr val="FF0000"/>
                </a:solidFill>
              </a:rPr>
              <a:t>und Gebrauch von Kommunikationsgeräten und -techniken</a:t>
            </a:r>
          </a:p>
          <a:p>
            <a:pPr lvl="0"/>
            <a:endParaRPr lang="de-DE" u="sng" dirty="0" smtClean="0"/>
          </a:p>
          <a:p>
            <a:pPr lvl="0"/>
            <a:r>
              <a:rPr lang="de-DE" u="sng" dirty="0" smtClean="0"/>
              <a:t>d398 </a:t>
            </a:r>
            <a:r>
              <a:rPr lang="de-DE" dirty="0" smtClean="0"/>
              <a:t>Kommunikation</a:t>
            </a:r>
            <a:r>
              <a:rPr lang="de-DE" dirty="0"/>
              <a:t>, anders bezeichnet</a:t>
            </a:r>
          </a:p>
          <a:p>
            <a:pPr lvl="0"/>
            <a:endParaRPr lang="de-DE" u="sng" dirty="0" smtClean="0"/>
          </a:p>
          <a:p>
            <a:pPr lvl="0"/>
            <a:r>
              <a:rPr lang="de-DE" u="sng" dirty="0" smtClean="0"/>
              <a:t>d399 </a:t>
            </a:r>
            <a:r>
              <a:rPr lang="de-DE" dirty="0" smtClean="0"/>
              <a:t>Kommunikation</a:t>
            </a:r>
            <a:r>
              <a:rPr lang="de-DE" dirty="0"/>
              <a:t>, nicht näher </a:t>
            </a:r>
            <a:r>
              <a:rPr lang="de-DE" dirty="0" smtClean="0"/>
              <a:t>bezeichnet</a:t>
            </a:r>
            <a:endParaRPr lang="de-DE" dirty="0"/>
          </a:p>
        </p:txBody>
      </p:sp>
    </p:spTree>
    <p:extLst>
      <p:ext uri="{BB962C8B-B14F-4D97-AF65-F5344CB8AC3E}">
        <p14:creationId xmlns:p14="http://schemas.microsoft.com/office/powerpoint/2010/main" val="1134095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feld 5"/>
          <p:cNvSpPr txBox="1"/>
          <p:nvPr/>
        </p:nvSpPr>
        <p:spPr>
          <a:xfrm>
            <a:off x="755576" y="260648"/>
            <a:ext cx="7272808" cy="1015663"/>
          </a:xfrm>
          <a:prstGeom prst="rect">
            <a:avLst/>
          </a:prstGeom>
          <a:noFill/>
        </p:spPr>
        <p:txBody>
          <a:bodyPr wrap="square" rtlCol="0">
            <a:spAutoFit/>
          </a:bodyPr>
          <a:lstStyle/>
          <a:p>
            <a:r>
              <a:rPr lang="de-DE" sz="6000" dirty="0" smtClean="0">
                <a:latin typeface="Arial Black" panose="020B0A04020102020204" pitchFamily="34" charset="0"/>
              </a:rPr>
              <a:t>ICF</a:t>
            </a:r>
            <a:endParaRPr lang="de-DE" sz="6000" dirty="0">
              <a:latin typeface="Arial Black" panose="020B0A04020102020204" pitchFamily="34" charset="0"/>
            </a:endParaRPr>
          </a:p>
        </p:txBody>
      </p:sp>
      <p:sp>
        <p:nvSpPr>
          <p:cNvPr id="2" name="Rechteck 1"/>
          <p:cNvSpPr/>
          <p:nvPr/>
        </p:nvSpPr>
        <p:spPr>
          <a:xfrm>
            <a:off x="1069090" y="1276311"/>
            <a:ext cx="7056784" cy="5078313"/>
          </a:xfrm>
          <a:prstGeom prst="rect">
            <a:avLst/>
          </a:prstGeom>
        </p:spPr>
        <p:txBody>
          <a:bodyPr wrap="square">
            <a:spAutoFit/>
          </a:bodyPr>
          <a:lstStyle/>
          <a:p>
            <a:r>
              <a:rPr lang="de-DE" b="1" dirty="0"/>
              <a:t>Konversation und Gebrauch von Kommunikationsgeräten und -techniken (d350-d369)</a:t>
            </a:r>
            <a:endParaRPr lang="de-DE" dirty="0"/>
          </a:p>
          <a:p>
            <a:r>
              <a:rPr lang="de-DE" b="1" dirty="0">
                <a:solidFill>
                  <a:srgbClr val="FF0000"/>
                </a:solidFill>
              </a:rPr>
              <a:t>d350Konversation</a:t>
            </a:r>
            <a:endParaRPr lang="de-DE" dirty="0">
              <a:solidFill>
                <a:srgbClr val="FF0000"/>
              </a:solidFill>
            </a:endParaRPr>
          </a:p>
          <a:p>
            <a:r>
              <a:rPr lang="de-DE" dirty="0">
                <a:solidFill>
                  <a:srgbClr val="FF0000"/>
                </a:solidFill>
              </a:rPr>
              <a:t>Einen Gedanken- und Ideenaustausch in mündlicher oder schriftlicher Form, in Gebärdensprache oder auf anderer sprachlicher Weise zu beginnen, aufrecht zu erhalten und zu beenden, mit einer oder mehreren Personen, Bekannten oder Fremden, in formeller oder informeller Form</a:t>
            </a:r>
          </a:p>
          <a:p>
            <a:r>
              <a:rPr lang="de-DE" b="1" i="1" dirty="0">
                <a:solidFill>
                  <a:srgbClr val="FF0000"/>
                </a:solidFill>
              </a:rPr>
              <a:t>Inkl.:</a:t>
            </a:r>
            <a:endParaRPr lang="de-DE" dirty="0">
              <a:solidFill>
                <a:srgbClr val="FF0000"/>
              </a:solidFill>
            </a:endParaRPr>
          </a:p>
          <a:p>
            <a:r>
              <a:rPr lang="de-DE" dirty="0">
                <a:solidFill>
                  <a:srgbClr val="FF0000"/>
                </a:solidFill>
              </a:rPr>
              <a:t>Eine Konversation beginnen, aufrechterhalten und beenden; sich mit einer oder vielen Personen unterhalten</a:t>
            </a:r>
          </a:p>
          <a:p>
            <a:r>
              <a:rPr lang="de-DE" b="1" dirty="0"/>
              <a:t>d3500Eine Unterhaltung beginnen</a:t>
            </a:r>
            <a:endParaRPr lang="de-DE" dirty="0"/>
          </a:p>
          <a:p>
            <a:r>
              <a:rPr lang="de-DE" b="1" dirty="0"/>
              <a:t>d3501Eine Unterhaltung aufrechterhalten</a:t>
            </a:r>
            <a:endParaRPr lang="de-DE" dirty="0"/>
          </a:p>
          <a:p>
            <a:r>
              <a:rPr lang="de-DE" b="1" dirty="0"/>
              <a:t>d3502Eine Unterhaltung beenden</a:t>
            </a:r>
            <a:endParaRPr lang="de-DE" dirty="0"/>
          </a:p>
          <a:p>
            <a:r>
              <a:rPr lang="de-DE" b="1" dirty="0">
                <a:solidFill>
                  <a:srgbClr val="FF0000"/>
                </a:solidFill>
              </a:rPr>
              <a:t>d3503Sich mit einer Person unterhalten</a:t>
            </a:r>
            <a:endParaRPr lang="de-DE" dirty="0">
              <a:solidFill>
                <a:srgbClr val="FF0000"/>
              </a:solidFill>
            </a:endParaRPr>
          </a:p>
          <a:p>
            <a:r>
              <a:rPr lang="de-DE" dirty="0">
                <a:solidFill>
                  <a:srgbClr val="FF0000"/>
                </a:solidFill>
              </a:rPr>
              <a:t>Mit einer Person einen Dialog oder einen Gedankenaustausch zu initiieren, aufrecht zu erhalten, zu gestalten und zu beenden, wie mit einem Freund über das Wetter zu sprechen</a:t>
            </a:r>
          </a:p>
          <a:p>
            <a:r>
              <a:rPr lang="de-DE" b="1" dirty="0"/>
              <a:t>d3504Eine Unterhaltung mit mehreren Personen </a:t>
            </a:r>
            <a:r>
              <a:rPr lang="de-DE" b="1" dirty="0" smtClean="0"/>
              <a:t>führen</a:t>
            </a:r>
            <a:endParaRPr lang="de-DE" dirty="0"/>
          </a:p>
        </p:txBody>
      </p:sp>
    </p:spTree>
    <p:extLst>
      <p:ext uri="{BB962C8B-B14F-4D97-AF65-F5344CB8AC3E}">
        <p14:creationId xmlns:p14="http://schemas.microsoft.com/office/powerpoint/2010/main" val="1134095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feld 5"/>
          <p:cNvSpPr txBox="1"/>
          <p:nvPr/>
        </p:nvSpPr>
        <p:spPr>
          <a:xfrm>
            <a:off x="755576" y="260648"/>
            <a:ext cx="7272808" cy="1015663"/>
          </a:xfrm>
          <a:prstGeom prst="rect">
            <a:avLst/>
          </a:prstGeom>
          <a:noFill/>
        </p:spPr>
        <p:txBody>
          <a:bodyPr wrap="square" rtlCol="0">
            <a:spAutoFit/>
          </a:bodyPr>
          <a:lstStyle/>
          <a:p>
            <a:r>
              <a:rPr lang="de-DE" sz="6000" dirty="0" smtClean="0">
                <a:latin typeface="Arial Black" panose="020B0A04020102020204" pitchFamily="34" charset="0"/>
              </a:rPr>
              <a:t>ICF</a:t>
            </a:r>
            <a:endParaRPr lang="de-DE" sz="6000" dirty="0">
              <a:latin typeface="Arial Black" panose="020B0A04020102020204" pitchFamily="34" charset="0"/>
            </a:endParaRPr>
          </a:p>
        </p:txBody>
      </p:sp>
      <p:graphicFrame>
        <p:nvGraphicFramePr>
          <p:cNvPr id="2" name="Tabelle 1"/>
          <p:cNvGraphicFramePr>
            <a:graphicFrameLocks noGrp="1"/>
          </p:cNvGraphicFramePr>
          <p:nvPr>
            <p:extLst>
              <p:ext uri="{D42A27DB-BD31-4B8C-83A1-F6EECF244321}">
                <p14:modId xmlns:p14="http://schemas.microsoft.com/office/powerpoint/2010/main" val="2964959613"/>
              </p:ext>
            </p:extLst>
          </p:nvPr>
        </p:nvGraphicFramePr>
        <p:xfrm>
          <a:off x="755576" y="1700807"/>
          <a:ext cx="7488832" cy="3333725"/>
        </p:xfrm>
        <a:graphic>
          <a:graphicData uri="http://schemas.openxmlformats.org/drawingml/2006/table">
            <a:tbl>
              <a:tblPr firstRow="1" firstCol="1" bandRow="1">
                <a:tableStyleId>{5C22544A-7EE6-4342-B048-85BDC9FD1C3A}</a:tableStyleId>
              </a:tblPr>
              <a:tblGrid>
                <a:gridCol w="2746869"/>
                <a:gridCol w="4741963"/>
              </a:tblGrid>
              <a:tr h="416471">
                <a:tc>
                  <a:txBody>
                    <a:bodyPr/>
                    <a:lstStyle/>
                    <a:p>
                      <a:pPr>
                        <a:lnSpc>
                          <a:spcPct val="115000"/>
                        </a:lnSpc>
                        <a:spcBef>
                          <a:spcPts val="1200"/>
                        </a:spcBef>
                        <a:spcAft>
                          <a:spcPts val="1200"/>
                        </a:spcAft>
                      </a:pPr>
                      <a:r>
                        <a:rPr lang="de-DE" sz="1600" dirty="0">
                          <a:effectLst/>
                        </a:rPr>
                        <a:t> </a:t>
                      </a:r>
                      <a:endParaRPr lang="de-DE" sz="1100" dirty="0">
                        <a:effectLst/>
                        <a:latin typeface="Calibri"/>
                        <a:ea typeface="Calibri"/>
                        <a:cs typeface="Times New Roman"/>
                      </a:endParaRPr>
                    </a:p>
                  </a:txBody>
                  <a:tcPr marL="0" marR="0" marT="0" marB="0" anchor="ctr"/>
                </a:tc>
                <a:tc>
                  <a:txBody>
                    <a:bodyPr/>
                    <a:lstStyle/>
                    <a:p>
                      <a:endParaRPr lang="de-DE"/>
                    </a:p>
                  </a:txBody>
                  <a:tcPr/>
                </a:tc>
              </a:tr>
              <a:tr h="559182">
                <a:tc>
                  <a:txBody>
                    <a:bodyPr/>
                    <a:lstStyle/>
                    <a:p>
                      <a:pPr>
                        <a:lnSpc>
                          <a:spcPct val="115000"/>
                        </a:lnSpc>
                        <a:spcAft>
                          <a:spcPts val="0"/>
                        </a:spcAft>
                      </a:pPr>
                      <a:r>
                        <a:rPr lang="de-DE" sz="1600">
                          <a:effectLst/>
                        </a:rPr>
                        <a:t>xxx.0</a:t>
                      </a:r>
                      <a:endParaRPr lang="de-DE" sz="1100">
                        <a:effectLst/>
                        <a:latin typeface="Calibri"/>
                        <a:ea typeface="Calibri"/>
                        <a:cs typeface="Times New Roman"/>
                      </a:endParaRPr>
                    </a:p>
                  </a:txBody>
                  <a:tcPr marL="47625" marR="47625" marT="19050" marB="19050"/>
                </a:tc>
                <a:tc>
                  <a:txBody>
                    <a:bodyPr/>
                    <a:lstStyle/>
                    <a:p>
                      <a:pPr>
                        <a:lnSpc>
                          <a:spcPct val="115000"/>
                        </a:lnSpc>
                        <a:spcAft>
                          <a:spcPts val="0"/>
                        </a:spcAft>
                      </a:pPr>
                      <a:r>
                        <a:rPr lang="de-DE" sz="1600">
                          <a:effectLst/>
                        </a:rPr>
                        <a:t>Problem nicht vorhanden (ohne, kein, unerheblich ...) 0-4 %</a:t>
                      </a:r>
                      <a:endParaRPr lang="de-DE" sz="1100">
                        <a:effectLst/>
                        <a:latin typeface="Calibri"/>
                        <a:ea typeface="Calibri"/>
                        <a:cs typeface="Times New Roman"/>
                      </a:endParaRPr>
                    </a:p>
                  </a:txBody>
                  <a:tcPr marL="47625" marR="47625" marT="19050" marB="19050" anchor="ctr"/>
                </a:tc>
              </a:tr>
              <a:tr h="343878">
                <a:tc>
                  <a:txBody>
                    <a:bodyPr/>
                    <a:lstStyle/>
                    <a:p>
                      <a:pPr>
                        <a:lnSpc>
                          <a:spcPct val="115000"/>
                        </a:lnSpc>
                        <a:spcAft>
                          <a:spcPts val="0"/>
                        </a:spcAft>
                      </a:pPr>
                      <a:r>
                        <a:rPr lang="de-DE" sz="1600">
                          <a:effectLst/>
                        </a:rPr>
                        <a:t>xxx.1</a:t>
                      </a:r>
                      <a:endParaRPr lang="de-DE" sz="1100">
                        <a:effectLst/>
                        <a:latin typeface="Calibri"/>
                        <a:ea typeface="Calibri"/>
                        <a:cs typeface="Times New Roman"/>
                      </a:endParaRPr>
                    </a:p>
                  </a:txBody>
                  <a:tcPr marL="47625" marR="47625" marT="19050" marB="19050"/>
                </a:tc>
                <a:tc>
                  <a:txBody>
                    <a:bodyPr/>
                    <a:lstStyle/>
                    <a:p>
                      <a:pPr>
                        <a:lnSpc>
                          <a:spcPct val="115000"/>
                        </a:lnSpc>
                        <a:spcAft>
                          <a:spcPts val="0"/>
                        </a:spcAft>
                      </a:pPr>
                      <a:r>
                        <a:rPr lang="de-DE" sz="1600">
                          <a:effectLst/>
                        </a:rPr>
                        <a:t>Problem leicht ausgeprägt (schwach, gering ...) 5-24 %</a:t>
                      </a:r>
                      <a:endParaRPr lang="de-DE" sz="1100">
                        <a:effectLst/>
                        <a:latin typeface="Calibri"/>
                        <a:ea typeface="Calibri"/>
                        <a:cs typeface="Times New Roman"/>
                      </a:endParaRPr>
                    </a:p>
                  </a:txBody>
                  <a:tcPr marL="47625" marR="47625" marT="19050" marB="19050" anchor="ctr"/>
                </a:tc>
              </a:tr>
              <a:tr h="343878">
                <a:tc>
                  <a:txBody>
                    <a:bodyPr/>
                    <a:lstStyle/>
                    <a:p>
                      <a:pPr>
                        <a:lnSpc>
                          <a:spcPct val="115000"/>
                        </a:lnSpc>
                        <a:spcAft>
                          <a:spcPts val="0"/>
                        </a:spcAft>
                      </a:pPr>
                      <a:r>
                        <a:rPr lang="de-DE" sz="1600">
                          <a:effectLst/>
                        </a:rPr>
                        <a:t>xxx.2</a:t>
                      </a:r>
                      <a:endParaRPr lang="de-DE" sz="1100">
                        <a:effectLst/>
                        <a:latin typeface="Calibri"/>
                        <a:ea typeface="Calibri"/>
                        <a:cs typeface="Times New Roman"/>
                      </a:endParaRPr>
                    </a:p>
                  </a:txBody>
                  <a:tcPr marL="47625" marR="47625" marT="19050" marB="19050"/>
                </a:tc>
                <a:tc>
                  <a:txBody>
                    <a:bodyPr/>
                    <a:lstStyle/>
                    <a:p>
                      <a:pPr>
                        <a:lnSpc>
                          <a:spcPct val="115000"/>
                        </a:lnSpc>
                        <a:spcAft>
                          <a:spcPts val="0"/>
                        </a:spcAft>
                      </a:pPr>
                      <a:r>
                        <a:rPr lang="de-DE" sz="1600">
                          <a:effectLst/>
                        </a:rPr>
                        <a:t>Problem mäßig ausgeprägt (mittel, ziemlich ...) 25-49 %</a:t>
                      </a:r>
                      <a:endParaRPr lang="de-DE" sz="1100">
                        <a:effectLst/>
                        <a:latin typeface="Calibri"/>
                        <a:ea typeface="Calibri"/>
                        <a:cs typeface="Times New Roman"/>
                      </a:endParaRPr>
                    </a:p>
                  </a:txBody>
                  <a:tcPr marL="47625" marR="47625" marT="19050" marB="19050" anchor="ctr"/>
                </a:tc>
              </a:tr>
              <a:tr h="343878">
                <a:tc>
                  <a:txBody>
                    <a:bodyPr/>
                    <a:lstStyle/>
                    <a:p>
                      <a:pPr>
                        <a:lnSpc>
                          <a:spcPct val="115000"/>
                        </a:lnSpc>
                        <a:spcAft>
                          <a:spcPts val="0"/>
                        </a:spcAft>
                      </a:pPr>
                      <a:r>
                        <a:rPr lang="de-DE" sz="1600">
                          <a:effectLst/>
                        </a:rPr>
                        <a:t>xxx.3</a:t>
                      </a:r>
                      <a:endParaRPr lang="de-DE" sz="1100">
                        <a:effectLst/>
                        <a:latin typeface="Calibri"/>
                        <a:ea typeface="Calibri"/>
                        <a:cs typeface="Times New Roman"/>
                      </a:endParaRPr>
                    </a:p>
                  </a:txBody>
                  <a:tcPr marL="47625" marR="47625" marT="19050" marB="19050"/>
                </a:tc>
                <a:tc>
                  <a:txBody>
                    <a:bodyPr/>
                    <a:lstStyle/>
                    <a:p>
                      <a:pPr>
                        <a:lnSpc>
                          <a:spcPct val="115000"/>
                        </a:lnSpc>
                        <a:spcAft>
                          <a:spcPts val="0"/>
                        </a:spcAft>
                      </a:pPr>
                      <a:r>
                        <a:rPr lang="de-DE" sz="1600">
                          <a:effectLst/>
                        </a:rPr>
                        <a:t>Problem erheblich ausgeprägt (hoch, äußerst ...) 50-95 %</a:t>
                      </a:r>
                      <a:endParaRPr lang="de-DE" sz="1100">
                        <a:effectLst/>
                        <a:latin typeface="Calibri"/>
                        <a:ea typeface="Calibri"/>
                        <a:cs typeface="Times New Roman"/>
                      </a:endParaRPr>
                    </a:p>
                  </a:txBody>
                  <a:tcPr marL="47625" marR="47625" marT="19050" marB="19050" anchor="ctr"/>
                </a:tc>
              </a:tr>
              <a:tr h="343878">
                <a:tc>
                  <a:txBody>
                    <a:bodyPr/>
                    <a:lstStyle/>
                    <a:p>
                      <a:pPr>
                        <a:lnSpc>
                          <a:spcPct val="115000"/>
                        </a:lnSpc>
                        <a:spcAft>
                          <a:spcPts val="0"/>
                        </a:spcAft>
                      </a:pPr>
                      <a:r>
                        <a:rPr lang="de-DE" sz="1600">
                          <a:effectLst/>
                        </a:rPr>
                        <a:t>xxx.4</a:t>
                      </a:r>
                      <a:endParaRPr lang="de-DE" sz="1100">
                        <a:effectLst/>
                        <a:latin typeface="Calibri"/>
                        <a:ea typeface="Calibri"/>
                        <a:cs typeface="Times New Roman"/>
                      </a:endParaRPr>
                    </a:p>
                  </a:txBody>
                  <a:tcPr marL="47625" marR="47625" marT="19050" marB="19050"/>
                </a:tc>
                <a:tc>
                  <a:txBody>
                    <a:bodyPr/>
                    <a:lstStyle/>
                    <a:p>
                      <a:pPr>
                        <a:lnSpc>
                          <a:spcPct val="115000"/>
                        </a:lnSpc>
                        <a:spcAft>
                          <a:spcPts val="0"/>
                        </a:spcAft>
                      </a:pPr>
                      <a:r>
                        <a:rPr lang="de-DE" sz="1600">
                          <a:effectLst/>
                        </a:rPr>
                        <a:t>Problem voll ausgeprägt (komplett, total ...) 96-100 %</a:t>
                      </a:r>
                      <a:endParaRPr lang="de-DE" sz="1100">
                        <a:effectLst/>
                        <a:latin typeface="Calibri"/>
                        <a:ea typeface="Calibri"/>
                        <a:cs typeface="Times New Roman"/>
                      </a:endParaRPr>
                    </a:p>
                  </a:txBody>
                  <a:tcPr marL="47625" marR="47625" marT="19050" marB="19050" anchor="ctr"/>
                </a:tc>
              </a:tr>
              <a:tr h="343878">
                <a:tc>
                  <a:txBody>
                    <a:bodyPr/>
                    <a:lstStyle/>
                    <a:p>
                      <a:pPr>
                        <a:lnSpc>
                          <a:spcPct val="115000"/>
                        </a:lnSpc>
                        <a:spcAft>
                          <a:spcPts val="0"/>
                        </a:spcAft>
                      </a:pPr>
                      <a:r>
                        <a:rPr lang="de-DE" sz="1600">
                          <a:effectLst/>
                        </a:rPr>
                        <a:t>xxx.8</a:t>
                      </a:r>
                      <a:endParaRPr lang="de-DE" sz="1100">
                        <a:effectLst/>
                        <a:latin typeface="Calibri"/>
                        <a:ea typeface="Calibri"/>
                        <a:cs typeface="Times New Roman"/>
                      </a:endParaRPr>
                    </a:p>
                  </a:txBody>
                  <a:tcPr marL="47625" marR="47625" marT="19050" marB="19050"/>
                </a:tc>
                <a:tc>
                  <a:txBody>
                    <a:bodyPr/>
                    <a:lstStyle/>
                    <a:p>
                      <a:pPr>
                        <a:lnSpc>
                          <a:spcPct val="115000"/>
                        </a:lnSpc>
                        <a:spcAft>
                          <a:spcPts val="0"/>
                        </a:spcAft>
                      </a:pPr>
                      <a:r>
                        <a:rPr lang="de-DE" sz="1600">
                          <a:effectLst/>
                        </a:rPr>
                        <a:t>nicht spezifiziert</a:t>
                      </a:r>
                      <a:endParaRPr lang="de-DE" sz="1100">
                        <a:effectLst/>
                        <a:latin typeface="Calibri"/>
                        <a:ea typeface="Calibri"/>
                        <a:cs typeface="Times New Roman"/>
                      </a:endParaRPr>
                    </a:p>
                  </a:txBody>
                  <a:tcPr marL="47625" marR="47625" marT="19050" marB="19050" anchor="ctr"/>
                </a:tc>
              </a:tr>
              <a:tr h="343878">
                <a:tc>
                  <a:txBody>
                    <a:bodyPr/>
                    <a:lstStyle/>
                    <a:p>
                      <a:pPr>
                        <a:lnSpc>
                          <a:spcPct val="115000"/>
                        </a:lnSpc>
                        <a:spcAft>
                          <a:spcPts val="0"/>
                        </a:spcAft>
                      </a:pPr>
                      <a:r>
                        <a:rPr lang="de-DE" sz="1600">
                          <a:effectLst/>
                        </a:rPr>
                        <a:t>xxx.9</a:t>
                      </a:r>
                      <a:endParaRPr lang="de-DE" sz="1100">
                        <a:effectLst/>
                        <a:latin typeface="Calibri"/>
                        <a:ea typeface="Calibri"/>
                        <a:cs typeface="Times New Roman"/>
                      </a:endParaRPr>
                    </a:p>
                  </a:txBody>
                  <a:tcPr marL="47625" marR="47625" marT="19050" marB="19050"/>
                </a:tc>
                <a:tc>
                  <a:txBody>
                    <a:bodyPr/>
                    <a:lstStyle/>
                    <a:p>
                      <a:pPr>
                        <a:lnSpc>
                          <a:spcPct val="115000"/>
                        </a:lnSpc>
                        <a:spcAft>
                          <a:spcPts val="0"/>
                        </a:spcAft>
                      </a:pPr>
                      <a:r>
                        <a:rPr lang="de-DE" sz="1600" dirty="0">
                          <a:effectLst/>
                        </a:rPr>
                        <a:t>nicht anwendbar</a:t>
                      </a:r>
                      <a:endParaRPr lang="de-DE" sz="1100" dirty="0">
                        <a:effectLst/>
                        <a:latin typeface="Calibri"/>
                        <a:ea typeface="Calibri"/>
                        <a:cs typeface="Times New Roman"/>
                      </a:endParaRPr>
                    </a:p>
                  </a:txBody>
                  <a:tcPr marL="47625" marR="47625" marT="19050" marB="19050" anchor="ctr"/>
                </a:tc>
              </a:tr>
            </a:tbl>
          </a:graphicData>
        </a:graphic>
      </p:graphicFrame>
      <p:sp>
        <p:nvSpPr>
          <p:cNvPr id="3" name="Rectangle 1"/>
          <p:cNvSpPr>
            <a:spLocks noChangeArrowheads="1"/>
          </p:cNvSpPr>
          <p:nvPr/>
        </p:nvSpPr>
        <p:spPr bwMode="auto">
          <a:xfrm>
            <a:off x="457200" y="2284413"/>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de-DE" altLang="de-DE" sz="1800" b="0" i="0" u="none" strike="noStrike" cap="none" normalizeH="0" baseline="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1134095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feld 5"/>
          <p:cNvSpPr txBox="1"/>
          <p:nvPr/>
        </p:nvSpPr>
        <p:spPr>
          <a:xfrm>
            <a:off x="755576" y="260648"/>
            <a:ext cx="7272808" cy="1015663"/>
          </a:xfrm>
          <a:prstGeom prst="rect">
            <a:avLst/>
          </a:prstGeom>
          <a:noFill/>
        </p:spPr>
        <p:txBody>
          <a:bodyPr wrap="square" rtlCol="0">
            <a:spAutoFit/>
          </a:bodyPr>
          <a:lstStyle/>
          <a:p>
            <a:r>
              <a:rPr lang="de-DE" sz="6000" dirty="0" smtClean="0">
                <a:latin typeface="Arial Black" panose="020B0A04020102020204" pitchFamily="34" charset="0"/>
              </a:rPr>
              <a:t>ICF</a:t>
            </a:r>
            <a:endParaRPr lang="de-DE" sz="6000" dirty="0">
              <a:latin typeface="Arial Black" panose="020B0A04020102020204" pitchFamily="34" charset="0"/>
            </a:endParaRPr>
          </a:p>
        </p:txBody>
      </p:sp>
      <p:sp>
        <p:nvSpPr>
          <p:cNvPr id="2" name="Rechteck 1"/>
          <p:cNvSpPr/>
          <p:nvPr/>
        </p:nvSpPr>
        <p:spPr>
          <a:xfrm>
            <a:off x="1547664" y="1412776"/>
            <a:ext cx="5688632" cy="4801314"/>
          </a:xfrm>
          <a:prstGeom prst="rect">
            <a:avLst/>
          </a:prstGeom>
        </p:spPr>
        <p:txBody>
          <a:bodyPr wrap="square">
            <a:spAutoFit/>
          </a:bodyPr>
          <a:lstStyle/>
          <a:p>
            <a:r>
              <a:rPr lang="de-DE" b="1" dirty="0" smtClean="0"/>
              <a:t>Noch einmal:</a:t>
            </a:r>
          </a:p>
          <a:p>
            <a:endParaRPr lang="de-DE" b="1" dirty="0" smtClean="0"/>
          </a:p>
          <a:p>
            <a:r>
              <a:rPr lang="de-DE" b="1" dirty="0" smtClean="0"/>
              <a:t>Das </a:t>
            </a:r>
            <a:r>
              <a:rPr lang="de-DE" b="1" dirty="0"/>
              <a:t>ICF Konzept </a:t>
            </a:r>
            <a:r>
              <a:rPr lang="de-DE" dirty="0"/>
              <a:t>basiert auf dem</a:t>
            </a:r>
            <a:r>
              <a:rPr lang="de-DE" b="1" dirty="0"/>
              <a:t> bio-psycho-sozialen Modell</a:t>
            </a:r>
            <a:r>
              <a:rPr lang="de-DE" dirty="0"/>
              <a:t> und ist ein von der WHO entwickeltes </a:t>
            </a:r>
            <a:r>
              <a:rPr lang="de-DE" b="1" dirty="0"/>
              <a:t>Klassifikationssystem,</a:t>
            </a:r>
            <a:endParaRPr lang="de-DE" dirty="0"/>
          </a:p>
          <a:p>
            <a:r>
              <a:rPr lang="de-DE" dirty="0"/>
              <a:t> </a:t>
            </a:r>
          </a:p>
          <a:p>
            <a:r>
              <a:rPr lang="de-DE" dirty="0"/>
              <a:t>mit welcher der </a:t>
            </a:r>
            <a:r>
              <a:rPr lang="de-DE" b="1" dirty="0"/>
              <a:t>Gesundheitszustand </a:t>
            </a:r>
            <a:r>
              <a:rPr lang="de-DE" dirty="0"/>
              <a:t>(funktionale Gesundheit - Funktionsfähigkeit) </a:t>
            </a:r>
          </a:p>
          <a:p>
            <a:r>
              <a:rPr lang="de-DE" b="1" dirty="0"/>
              <a:t>oder </a:t>
            </a:r>
            <a:endParaRPr lang="de-DE" dirty="0"/>
          </a:p>
          <a:p>
            <a:r>
              <a:rPr lang="de-DE" b="1" dirty="0"/>
              <a:t>das Gesundheitsproblem eines Menschen </a:t>
            </a:r>
            <a:endParaRPr lang="de-DE" dirty="0"/>
          </a:p>
          <a:p>
            <a:r>
              <a:rPr lang="de-DE" b="1" dirty="0"/>
              <a:t>(also die Behinderung </a:t>
            </a:r>
            <a:r>
              <a:rPr lang="de-DE" dirty="0"/>
              <a:t>mit all seinen </a:t>
            </a:r>
            <a:r>
              <a:rPr lang="de-DE" b="1" dirty="0"/>
              <a:t>Auswirkungen auf seine Funktionsfähigkeit)</a:t>
            </a:r>
            <a:endParaRPr lang="de-DE" dirty="0"/>
          </a:p>
          <a:p>
            <a:r>
              <a:rPr lang="de-DE" dirty="0"/>
              <a:t>und</a:t>
            </a:r>
            <a:r>
              <a:rPr lang="de-DE" b="1" dirty="0"/>
              <a:t>  </a:t>
            </a:r>
            <a:endParaRPr lang="de-DE" dirty="0"/>
          </a:p>
          <a:p>
            <a:r>
              <a:rPr lang="de-DE" b="1" dirty="0"/>
              <a:t>deren Wechselwirkungen zum sozialen Kontext, </a:t>
            </a:r>
            <a:r>
              <a:rPr lang="de-DE" dirty="0"/>
              <a:t>in dem der Mensch lebt, beschrieben wird</a:t>
            </a:r>
            <a:r>
              <a:rPr lang="de-DE" dirty="0" smtClean="0"/>
              <a:t>.</a:t>
            </a:r>
          </a:p>
          <a:p>
            <a:endParaRPr lang="de-DE" dirty="0"/>
          </a:p>
          <a:p>
            <a:r>
              <a:rPr lang="de-DE" dirty="0" smtClean="0"/>
              <a:t>ZIEL: Teilhabe</a:t>
            </a:r>
            <a:endParaRPr lang="de-DE" dirty="0"/>
          </a:p>
        </p:txBody>
      </p:sp>
    </p:spTree>
    <p:extLst>
      <p:ext uri="{BB962C8B-B14F-4D97-AF65-F5344CB8AC3E}">
        <p14:creationId xmlns:p14="http://schemas.microsoft.com/office/powerpoint/2010/main" val="96297118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feld 5"/>
          <p:cNvSpPr txBox="1"/>
          <p:nvPr/>
        </p:nvSpPr>
        <p:spPr>
          <a:xfrm>
            <a:off x="755576" y="260648"/>
            <a:ext cx="7272808" cy="1015663"/>
          </a:xfrm>
          <a:prstGeom prst="rect">
            <a:avLst/>
          </a:prstGeom>
          <a:noFill/>
        </p:spPr>
        <p:txBody>
          <a:bodyPr wrap="square" rtlCol="0">
            <a:spAutoFit/>
          </a:bodyPr>
          <a:lstStyle/>
          <a:p>
            <a:r>
              <a:rPr lang="de-DE" sz="6000" dirty="0" smtClean="0">
                <a:latin typeface="Arial Black" panose="020B0A04020102020204" pitchFamily="34" charset="0"/>
              </a:rPr>
              <a:t>ICF</a:t>
            </a:r>
            <a:endParaRPr lang="de-DE" sz="6000" dirty="0">
              <a:latin typeface="Arial Black" panose="020B0A04020102020204" pitchFamily="34" charset="0"/>
            </a:endParaRPr>
          </a:p>
        </p:txBody>
      </p:sp>
      <p:sp>
        <p:nvSpPr>
          <p:cNvPr id="2" name="Textfeld 1"/>
          <p:cNvSpPr txBox="1"/>
          <p:nvPr/>
        </p:nvSpPr>
        <p:spPr>
          <a:xfrm>
            <a:off x="2822608" y="2780928"/>
            <a:ext cx="3138744" cy="1477328"/>
          </a:xfrm>
          <a:prstGeom prst="rect">
            <a:avLst/>
          </a:prstGeom>
          <a:noFill/>
        </p:spPr>
        <p:txBody>
          <a:bodyPr wrap="none" rtlCol="0">
            <a:spAutoFit/>
          </a:bodyPr>
          <a:lstStyle/>
          <a:p>
            <a:r>
              <a:rPr lang="de-DE" dirty="0"/>
              <a:t>ICF aus Sicht der </a:t>
            </a:r>
            <a:r>
              <a:rPr lang="de-DE" dirty="0" smtClean="0"/>
              <a:t>Frühförderung</a:t>
            </a:r>
          </a:p>
          <a:p>
            <a:endParaRPr lang="de-DE" dirty="0" smtClean="0"/>
          </a:p>
          <a:p>
            <a:r>
              <a:rPr lang="de-DE" dirty="0" smtClean="0"/>
              <a:t>ICF </a:t>
            </a:r>
            <a:r>
              <a:rPr lang="de-DE" dirty="0"/>
              <a:t>aus Sicht der </a:t>
            </a:r>
            <a:r>
              <a:rPr lang="de-DE" dirty="0" smtClean="0"/>
              <a:t>Therapeuten</a:t>
            </a:r>
          </a:p>
          <a:p>
            <a:endParaRPr lang="de-DE" dirty="0" smtClean="0"/>
          </a:p>
          <a:p>
            <a:r>
              <a:rPr lang="de-DE" dirty="0" smtClean="0"/>
              <a:t>ICF </a:t>
            </a:r>
            <a:r>
              <a:rPr lang="de-DE" dirty="0"/>
              <a:t>aus Sicht der </a:t>
            </a:r>
            <a:r>
              <a:rPr lang="de-DE" dirty="0" smtClean="0"/>
              <a:t>Schule</a:t>
            </a:r>
            <a:endParaRPr lang="de-DE" dirty="0"/>
          </a:p>
        </p:txBody>
      </p:sp>
    </p:spTree>
    <p:extLst>
      <p:ext uri="{BB962C8B-B14F-4D97-AF65-F5344CB8AC3E}">
        <p14:creationId xmlns:p14="http://schemas.microsoft.com/office/powerpoint/2010/main" val="1134095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1"/>
          <p:cNvSpPr txBox="1">
            <a:spLocks noChangeArrowheads="1"/>
          </p:cNvSpPr>
          <p:nvPr/>
        </p:nvSpPr>
        <p:spPr>
          <a:xfrm>
            <a:off x="1259632" y="476673"/>
            <a:ext cx="6573342" cy="6048672"/>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4400" kern="1200">
                <a:solidFill>
                  <a:schemeClr val="tx1"/>
                </a:solidFill>
                <a:latin typeface="+mj-lt"/>
                <a:ea typeface="+mj-ea"/>
                <a:cs typeface="+mj-cs"/>
              </a:defRPr>
            </a:lvl1pPr>
          </a:lstStyle>
          <a:p>
            <a:pPr algn="l">
              <a:tabLst>
                <a:tab pos="0" algn="l"/>
                <a:tab pos="447675" algn="l"/>
                <a:tab pos="896938" algn="l"/>
                <a:tab pos="1346200" algn="l"/>
                <a:tab pos="1795463" algn="l"/>
                <a:tab pos="2244725" algn="l"/>
                <a:tab pos="2693988" algn="l"/>
                <a:tab pos="3143250" algn="l"/>
                <a:tab pos="3592513" algn="l"/>
                <a:tab pos="4041775" algn="l"/>
                <a:tab pos="4491038" algn="l"/>
                <a:tab pos="4940300" algn="l"/>
                <a:tab pos="5389563" algn="l"/>
                <a:tab pos="5838825" algn="l"/>
                <a:tab pos="6288088" algn="l"/>
                <a:tab pos="6737350" algn="l"/>
                <a:tab pos="7186613" algn="l"/>
                <a:tab pos="7635875" algn="l"/>
                <a:tab pos="8085138" algn="l"/>
                <a:tab pos="8534400" algn="l"/>
                <a:tab pos="8983663" algn="l"/>
                <a:tab pos="9410700" algn="l"/>
                <a:tab pos="10134600" algn="l"/>
                <a:tab pos="10858500" algn="l"/>
                <a:tab pos="11582400" algn="l"/>
              </a:tabLst>
            </a:pPr>
            <a:r>
              <a:rPr lang="de-DE" altLang="de-DE" sz="1600" b="1" dirty="0" smtClean="0">
                <a:solidFill>
                  <a:srgbClr val="262626"/>
                </a:solidFill>
                <a:latin typeface="Arial" panose="020B0604020202020204" pitchFamily="34" charset="0"/>
                <a:cs typeface="Arial" panose="020B0604020202020204" pitchFamily="34" charset="0"/>
              </a:rPr>
              <a:t>UN BRK: Vorschlag für ein neues Verständnis von Behinderung auf </a:t>
            </a:r>
            <a:r>
              <a:rPr lang="de-DE" altLang="de-DE" sz="1600" b="1" dirty="0" smtClean="0">
                <a:solidFill>
                  <a:srgbClr val="FF0000"/>
                </a:solidFill>
                <a:latin typeface="Arial" panose="020B0604020202020204" pitchFamily="34" charset="0"/>
                <a:cs typeface="Arial" panose="020B0604020202020204" pitchFamily="34" charset="0"/>
              </a:rPr>
              <a:t>Basis des bio-psycho-sozialen  Modells</a:t>
            </a:r>
            <a:r>
              <a:rPr lang="de-DE" altLang="de-DE" sz="1600" b="1" dirty="0" smtClean="0">
                <a:solidFill>
                  <a:srgbClr val="262626"/>
                </a:solidFill>
                <a:latin typeface="Arial" panose="020B0604020202020204" pitchFamily="34" charset="0"/>
                <a:cs typeface="Arial" panose="020B0604020202020204" pitchFamily="34" charset="0"/>
              </a:rPr>
              <a:t> (Präambel/Art.1 UN BRK)</a:t>
            </a:r>
          </a:p>
          <a:p>
            <a:pPr algn="l">
              <a:spcBef>
                <a:spcPts val="1000"/>
              </a:spcBef>
              <a:defRPr/>
            </a:pPr>
            <a:r>
              <a:rPr lang="de-DE" altLang="de-DE" sz="1600" b="1" dirty="0">
                <a:solidFill>
                  <a:srgbClr val="FF3333"/>
                </a:solidFill>
                <a:latin typeface="Arial" panose="020B0604020202020204" pitchFamily="34" charset="0"/>
                <a:cs typeface="Arial" panose="020B0604020202020204" pitchFamily="34" charset="0"/>
              </a:rPr>
              <a:t>1. Präambel (Buchstabe f) der UN BRK                                                                                                         </a:t>
            </a:r>
            <a:r>
              <a:rPr lang="de-DE" altLang="de-DE" sz="1600" b="1" dirty="0">
                <a:solidFill>
                  <a:srgbClr val="404040"/>
                </a:solidFill>
                <a:latin typeface="Arial" panose="020B0604020202020204" pitchFamily="34" charset="0"/>
                <a:cs typeface="Arial" panose="020B0604020202020204" pitchFamily="34" charset="0"/>
              </a:rPr>
              <a:t> „Behinderung  </a:t>
            </a:r>
            <a:r>
              <a:rPr lang="de-DE" altLang="de-DE" sz="1600" dirty="0">
                <a:solidFill>
                  <a:srgbClr val="404040"/>
                </a:solidFill>
                <a:latin typeface="Arial" panose="020B0604020202020204" pitchFamily="34" charset="0"/>
                <a:cs typeface="Arial" panose="020B0604020202020204" pitchFamily="34" charset="0"/>
              </a:rPr>
              <a:t>ist keine Eigenschaft einer Person und auch keine </a:t>
            </a:r>
            <a:r>
              <a:rPr lang="de-DE" altLang="de-DE" sz="1600" dirty="0" smtClean="0">
                <a:solidFill>
                  <a:srgbClr val="404040"/>
                </a:solidFill>
                <a:latin typeface="Arial" panose="020B0604020202020204" pitchFamily="34" charset="0"/>
                <a:cs typeface="Arial" panose="020B0604020202020204" pitchFamily="34" charset="0"/>
              </a:rPr>
              <a:t>Normabweichung, sondern </a:t>
            </a:r>
            <a:r>
              <a:rPr lang="de-DE" altLang="de-DE" sz="1600" dirty="0">
                <a:solidFill>
                  <a:srgbClr val="404040"/>
                </a:solidFill>
                <a:latin typeface="Arial" panose="020B0604020202020204" pitchFamily="34" charset="0"/>
                <a:cs typeface="Arial" panose="020B0604020202020204" pitchFamily="34" charset="0"/>
              </a:rPr>
              <a:t>sie entsteht aus der Wechselwirkung zwischen Menschen mit </a:t>
            </a:r>
            <a:r>
              <a:rPr lang="de-DE" altLang="de-DE" sz="1600" dirty="0" smtClean="0">
                <a:solidFill>
                  <a:srgbClr val="404040"/>
                </a:solidFill>
                <a:latin typeface="Arial" panose="020B0604020202020204" pitchFamily="34" charset="0"/>
                <a:cs typeface="Arial" panose="020B0604020202020204" pitchFamily="34" charset="0"/>
              </a:rPr>
              <a:t>Beeinträchtigungen/Gesundheitsproblemen und einstellungs- </a:t>
            </a:r>
            <a:r>
              <a:rPr lang="de-DE" altLang="de-DE" sz="1600" dirty="0">
                <a:solidFill>
                  <a:srgbClr val="404040"/>
                </a:solidFill>
                <a:latin typeface="Arial" panose="020B0604020202020204" pitchFamily="34" charset="0"/>
                <a:cs typeface="Arial" panose="020B0604020202020204" pitchFamily="34" charset="0"/>
              </a:rPr>
              <a:t>und umweltbedingten Barrieren, </a:t>
            </a:r>
            <a:r>
              <a:rPr lang="de-DE" altLang="de-DE" sz="1600" dirty="0" smtClean="0">
                <a:solidFill>
                  <a:srgbClr val="404040"/>
                </a:solidFill>
                <a:latin typeface="Arial" panose="020B0604020202020204" pitchFamily="34" charset="0"/>
                <a:cs typeface="Arial" panose="020B0604020202020204" pitchFamily="34" charset="0"/>
              </a:rPr>
              <a:t>die </a:t>
            </a:r>
            <a:r>
              <a:rPr lang="de-DE" altLang="de-DE" sz="1600" dirty="0">
                <a:solidFill>
                  <a:srgbClr val="404040"/>
                </a:solidFill>
                <a:latin typeface="Arial" panose="020B0604020202020204" pitchFamily="34" charset="0"/>
                <a:cs typeface="Arial" panose="020B0604020202020204" pitchFamily="34" charset="0"/>
              </a:rPr>
              <a:t>sie an der vollen,  wirksamen und gleichberechtigten Partizipation hindert</a:t>
            </a:r>
            <a:r>
              <a:rPr lang="de-DE" altLang="de-DE" sz="1600" b="1" dirty="0">
                <a:solidFill>
                  <a:srgbClr val="404040"/>
                </a:solidFill>
                <a:latin typeface="Arial" panose="020B0604020202020204" pitchFamily="34" charset="0"/>
                <a:cs typeface="Arial" panose="020B0604020202020204" pitchFamily="34" charset="0"/>
              </a:rPr>
              <a:t>“.</a:t>
            </a:r>
          </a:p>
          <a:p>
            <a:pPr algn="l">
              <a:spcBef>
                <a:spcPts val="1000"/>
              </a:spcBef>
              <a:defRPr/>
            </a:pPr>
            <a:endParaRPr lang="de-DE" altLang="de-DE" sz="1600" b="1" dirty="0" smtClean="0">
              <a:solidFill>
                <a:srgbClr val="FF0000"/>
              </a:solidFill>
              <a:latin typeface="Arial" panose="020B0604020202020204" pitchFamily="34" charset="0"/>
              <a:cs typeface="Arial" panose="020B0604020202020204" pitchFamily="34" charset="0"/>
            </a:endParaRPr>
          </a:p>
          <a:p>
            <a:pPr algn="l">
              <a:spcBef>
                <a:spcPts val="1000"/>
              </a:spcBef>
              <a:defRPr/>
            </a:pPr>
            <a:r>
              <a:rPr lang="de-DE" altLang="de-DE" sz="1600" b="1" dirty="0" smtClean="0">
                <a:solidFill>
                  <a:srgbClr val="FF0000"/>
                </a:solidFill>
                <a:latin typeface="Arial" panose="020B0604020202020204" pitchFamily="34" charset="0"/>
                <a:cs typeface="Arial" panose="020B0604020202020204" pitchFamily="34" charset="0"/>
              </a:rPr>
              <a:t>2</a:t>
            </a:r>
            <a:r>
              <a:rPr lang="de-DE" altLang="de-DE" sz="1600" b="1" dirty="0">
                <a:solidFill>
                  <a:srgbClr val="FF0000"/>
                </a:solidFill>
                <a:latin typeface="Arial" panose="020B0604020202020204" pitchFamily="34" charset="0"/>
                <a:cs typeface="Arial" panose="020B0604020202020204" pitchFamily="34" charset="0"/>
              </a:rPr>
              <a:t>. UN BRK Artikel 1 Satz 2</a:t>
            </a:r>
          </a:p>
          <a:p>
            <a:pPr algn="l">
              <a:spcBef>
                <a:spcPts val="1000"/>
              </a:spcBef>
              <a:defRPr/>
            </a:pPr>
            <a:r>
              <a:rPr lang="de-DE" altLang="de-DE" sz="1600" dirty="0" smtClean="0">
                <a:latin typeface="Arial" panose="020B0604020202020204" pitchFamily="34" charset="0"/>
                <a:cs typeface="Arial" panose="020B0604020202020204" pitchFamily="34" charset="0"/>
              </a:rPr>
              <a:t>Zu </a:t>
            </a:r>
            <a:r>
              <a:rPr lang="de-DE" altLang="de-DE" sz="1600" dirty="0">
                <a:latin typeface="Arial" panose="020B0604020202020204" pitchFamily="34" charset="0"/>
                <a:cs typeface="Arial" panose="020B0604020202020204" pitchFamily="34" charset="0"/>
              </a:rPr>
              <a:t>den Menschen mit Behinderungen zählen Menschen,                                                                               </a:t>
            </a:r>
            <a:r>
              <a:rPr lang="de-DE" altLang="de-DE" sz="1600" b="1" dirty="0">
                <a:latin typeface="Arial" panose="020B0604020202020204" pitchFamily="34" charset="0"/>
                <a:cs typeface="Arial" panose="020B0604020202020204" pitchFamily="34" charset="0"/>
              </a:rPr>
              <a:t>die langfristige körperliche</a:t>
            </a:r>
            <a:r>
              <a:rPr lang="de-DE" altLang="de-DE" sz="1600" b="1" dirty="0" smtClean="0">
                <a:latin typeface="Arial" panose="020B0604020202020204" pitchFamily="34" charset="0"/>
                <a:cs typeface="Arial" panose="020B0604020202020204" pitchFamily="34" charset="0"/>
              </a:rPr>
              <a:t>, seelische, geistige oder Sinnesbeeinträchtigungen</a:t>
            </a:r>
            <a:r>
              <a:rPr lang="de-DE" altLang="de-DE" sz="1600" dirty="0" smtClean="0">
                <a:latin typeface="Arial" panose="020B0604020202020204" pitchFamily="34" charset="0"/>
                <a:cs typeface="Arial" panose="020B0604020202020204" pitchFamily="34" charset="0"/>
              </a:rPr>
              <a:t> haben, welche </a:t>
            </a:r>
            <a:r>
              <a:rPr lang="de-DE" altLang="de-DE" sz="1600" dirty="0">
                <a:latin typeface="Arial" panose="020B0604020202020204" pitchFamily="34" charset="0"/>
                <a:cs typeface="Arial" panose="020B0604020202020204" pitchFamily="34" charset="0"/>
              </a:rPr>
              <a:t>sie in </a:t>
            </a:r>
            <a:r>
              <a:rPr lang="de-DE" altLang="de-DE" sz="1600" b="1" dirty="0">
                <a:latin typeface="Arial" panose="020B0604020202020204" pitchFamily="34" charset="0"/>
                <a:cs typeface="Arial" panose="020B0604020202020204" pitchFamily="34" charset="0"/>
              </a:rPr>
              <a:t>Wechselwirkung mit verschiedenen Barrieren an </a:t>
            </a:r>
            <a:r>
              <a:rPr lang="de-DE" altLang="de-DE" sz="1600" b="1" dirty="0" smtClean="0">
                <a:latin typeface="Arial" panose="020B0604020202020204" pitchFamily="34" charset="0"/>
                <a:cs typeface="Arial" panose="020B0604020202020204" pitchFamily="34" charset="0"/>
              </a:rPr>
              <a:t>der  </a:t>
            </a:r>
            <a:r>
              <a:rPr lang="de-DE" altLang="de-DE" sz="1600" b="1" dirty="0">
                <a:latin typeface="Arial" panose="020B0604020202020204" pitchFamily="34" charset="0"/>
                <a:cs typeface="Arial" panose="020B0604020202020204" pitchFamily="34" charset="0"/>
              </a:rPr>
              <a:t>vollen, wirksamen und gleichberechtigten Teilhabe an der Gesellschaft hindern </a:t>
            </a:r>
            <a:r>
              <a:rPr lang="de-DE" altLang="de-DE" sz="1600" dirty="0" smtClean="0">
                <a:latin typeface="Arial" panose="020B0604020202020204" pitchFamily="34" charset="0"/>
                <a:cs typeface="Arial" panose="020B0604020202020204" pitchFamily="34" charset="0"/>
              </a:rPr>
              <a:t>können</a:t>
            </a:r>
            <a:r>
              <a:rPr lang="de-DE" altLang="de-DE" sz="1600" dirty="0" smtClean="0">
                <a:solidFill>
                  <a:srgbClr val="404040"/>
                </a:solidFill>
                <a:latin typeface="Arial" panose="020B0604020202020204" pitchFamily="34" charset="0"/>
                <a:cs typeface="Arial" panose="020B0604020202020204" pitchFamily="34" charset="0"/>
              </a:rPr>
              <a:t>.</a:t>
            </a:r>
            <a:endParaRPr lang="de-DE" altLang="de-DE" sz="1600" b="1" dirty="0" smtClean="0">
              <a:solidFill>
                <a:srgbClr val="262626"/>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8920847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feld 5"/>
          <p:cNvSpPr txBox="1"/>
          <p:nvPr/>
        </p:nvSpPr>
        <p:spPr>
          <a:xfrm>
            <a:off x="755576" y="260648"/>
            <a:ext cx="7272808" cy="1015663"/>
          </a:xfrm>
          <a:prstGeom prst="rect">
            <a:avLst/>
          </a:prstGeom>
          <a:noFill/>
        </p:spPr>
        <p:txBody>
          <a:bodyPr wrap="square" rtlCol="0">
            <a:spAutoFit/>
          </a:bodyPr>
          <a:lstStyle/>
          <a:p>
            <a:r>
              <a:rPr lang="de-DE" sz="6000" dirty="0" smtClean="0">
                <a:latin typeface="Arial Black" panose="020B0A04020102020204" pitchFamily="34" charset="0"/>
              </a:rPr>
              <a:t>ICF</a:t>
            </a:r>
            <a:endParaRPr lang="de-DE" sz="6000" dirty="0">
              <a:latin typeface="Arial Black" panose="020B0A04020102020204" pitchFamily="34" charset="0"/>
            </a:endParaRPr>
          </a:p>
        </p:txBody>
      </p:sp>
      <p:sp>
        <p:nvSpPr>
          <p:cNvPr id="2" name="Textfeld 1"/>
          <p:cNvSpPr txBox="1"/>
          <p:nvPr/>
        </p:nvSpPr>
        <p:spPr>
          <a:xfrm>
            <a:off x="630626" y="1844824"/>
            <a:ext cx="7522708" cy="3416320"/>
          </a:xfrm>
          <a:prstGeom prst="rect">
            <a:avLst/>
          </a:prstGeom>
          <a:noFill/>
        </p:spPr>
        <p:txBody>
          <a:bodyPr wrap="square" rtlCol="0">
            <a:spAutoFit/>
          </a:bodyPr>
          <a:lstStyle/>
          <a:p>
            <a:r>
              <a:rPr lang="de-DE" dirty="0"/>
              <a:t>Behinderung/Beeinträchtigung ist </a:t>
            </a:r>
            <a:r>
              <a:rPr lang="de-DE" b="1" dirty="0"/>
              <a:t>in diesem Verständnis</a:t>
            </a:r>
            <a:r>
              <a:rPr lang="de-DE" dirty="0"/>
              <a:t>, kein Merkmal, Attribut einer Person, sondern ein </a:t>
            </a:r>
            <a:r>
              <a:rPr lang="de-DE" b="1" dirty="0"/>
              <a:t>gesellschaftlich verursachtes  Problem</a:t>
            </a:r>
            <a:r>
              <a:rPr lang="de-DE" dirty="0"/>
              <a:t> und das negative Ergebnis von Wechselwirkungen. </a:t>
            </a:r>
            <a:endParaRPr lang="de-DE" dirty="0" smtClean="0"/>
          </a:p>
          <a:p>
            <a:endParaRPr lang="de-DE" dirty="0"/>
          </a:p>
          <a:p>
            <a:r>
              <a:rPr lang="de-DE" dirty="0"/>
              <a:t>Man ist nicht behindert, man wird behindert</a:t>
            </a:r>
          </a:p>
          <a:p>
            <a:endParaRPr lang="de-DE" b="1" dirty="0" smtClean="0"/>
          </a:p>
          <a:p>
            <a:r>
              <a:rPr lang="de-DE" b="1" dirty="0" smtClean="0"/>
              <a:t>= </a:t>
            </a:r>
            <a:r>
              <a:rPr lang="de-DE" b="1" dirty="0"/>
              <a:t>Komplexes Interdependenzmodel</a:t>
            </a:r>
            <a:endParaRPr lang="de-DE" dirty="0"/>
          </a:p>
          <a:p>
            <a:endParaRPr lang="de-DE" b="1" dirty="0" smtClean="0"/>
          </a:p>
          <a:p>
            <a:r>
              <a:rPr lang="de-DE" b="1" dirty="0" smtClean="0"/>
              <a:t>Daher </a:t>
            </a:r>
            <a:r>
              <a:rPr lang="de-DE" b="1" dirty="0"/>
              <a:t>erfordert die Handhabung dieser Probleme, soziales Handeln, die Umwelt so zu gestalten, wie es insbesondere für eine volle Teilhabe der Menschen mit Gesundheitsproblemen (ICD 10) an allen Bereichen des sozialen Lebens, erforderlich ist</a:t>
            </a:r>
            <a:r>
              <a:rPr lang="de-DE" b="1" dirty="0" smtClean="0"/>
              <a:t>.</a:t>
            </a:r>
            <a:endParaRPr lang="de-DE" dirty="0"/>
          </a:p>
        </p:txBody>
      </p:sp>
    </p:spTree>
    <p:extLst>
      <p:ext uri="{BB962C8B-B14F-4D97-AF65-F5344CB8AC3E}">
        <p14:creationId xmlns:p14="http://schemas.microsoft.com/office/powerpoint/2010/main" val="1134095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feld 5"/>
          <p:cNvSpPr txBox="1"/>
          <p:nvPr/>
        </p:nvSpPr>
        <p:spPr>
          <a:xfrm>
            <a:off x="755576" y="260648"/>
            <a:ext cx="7272808" cy="1015663"/>
          </a:xfrm>
          <a:prstGeom prst="rect">
            <a:avLst/>
          </a:prstGeom>
          <a:noFill/>
        </p:spPr>
        <p:txBody>
          <a:bodyPr wrap="square" rtlCol="0">
            <a:spAutoFit/>
          </a:bodyPr>
          <a:lstStyle/>
          <a:p>
            <a:r>
              <a:rPr lang="de-DE" sz="6000" dirty="0" smtClean="0">
                <a:latin typeface="Arial Black" panose="020B0A04020102020204" pitchFamily="34" charset="0"/>
              </a:rPr>
              <a:t>ICF</a:t>
            </a:r>
            <a:endParaRPr lang="de-DE" sz="6000" dirty="0">
              <a:latin typeface="Arial Black" panose="020B0A04020102020204" pitchFamily="34" charset="0"/>
            </a:endParaRPr>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 t="13113" r="58705" b="26519"/>
          <a:stretch/>
        </p:blipFill>
        <p:spPr bwMode="auto">
          <a:xfrm>
            <a:off x="971600" y="1439501"/>
            <a:ext cx="6081709" cy="410122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1134095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feld 5"/>
          <p:cNvSpPr txBox="1"/>
          <p:nvPr/>
        </p:nvSpPr>
        <p:spPr>
          <a:xfrm>
            <a:off x="755576" y="260648"/>
            <a:ext cx="7272808" cy="1015663"/>
          </a:xfrm>
          <a:prstGeom prst="rect">
            <a:avLst/>
          </a:prstGeom>
          <a:noFill/>
        </p:spPr>
        <p:txBody>
          <a:bodyPr wrap="square" rtlCol="0">
            <a:spAutoFit/>
          </a:bodyPr>
          <a:lstStyle/>
          <a:p>
            <a:r>
              <a:rPr lang="de-DE" sz="6000" dirty="0" smtClean="0">
                <a:latin typeface="Arial Black" panose="020B0A04020102020204" pitchFamily="34" charset="0"/>
              </a:rPr>
              <a:t>ICF</a:t>
            </a:r>
            <a:endParaRPr lang="de-DE" sz="6000" dirty="0">
              <a:latin typeface="Arial Black" panose="020B0A04020102020204" pitchFamily="34" charset="0"/>
            </a:endParaRPr>
          </a:p>
        </p:txBody>
      </p:sp>
      <p:sp>
        <p:nvSpPr>
          <p:cNvPr id="2" name="Rechteck 1"/>
          <p:cNvSpPr/>
          <p:nvPr/>
        </p:nvSpPr>
        <p:spPr>
          <a:xfrm>
            <a:off x="1447837" y="1484784"/>
            <a:ext cx="5760640" cy="3970318"/>
          </a:xfrm>
          <a:prstGeom prst="rect">
            <a:avLst/>
          </a:prstGeom>
        </p:spPr>
        <p:txBody>
          <a:bodyPr wrap="square">
            <a:spAutoFit/>
          </a:bodyPr>
          <a:lstStyle/>
          <a:p>
            <a:r>
              <a:rPr lang="de-DE" dirty="0"/>
              <a:t>Einführung eines neuen Behinderungsbegriffs ins  SGB IX</a:t>
            </a:r>
          </a:p>
          <a:p>
            <a:r>
              <a:rPr lang="de-DE" dirty="0"/>
              <a:t>In § 2  des SGB IX (neu) wird ein neuer Behinderungsbegriff eingeführt, der sich am</a:t>
            </a:r>
            <a:r>
              <a:rPr lang="de-DE" b="1" dirty="0"/>
              <a:t> bio-</a:t>
            </a:r>
            <a:r>
              <a:rPr lang="de-DE" b="1" dirty="0" err="1"/>
              <a:t>pysch</a:t>
            </a:r>
            <a:r>
              <a:rPr lang="de-DE" b="1" dirty="0"/>
              <a:t>-sozialen Modell (ICF</a:t>
            </a:r>
            <a:r>
              <a:rPr lang="de-DE" dirty="0"/>
              <a:t>) und an den </a:t>
            </a:r>
            <a:r>
              <a:rPr lang="de-DE" b="1" dirty="0"/>
              <a:t>Formulierungen der UN BRK</a:t>
            </a:r>
            <a:r>
              <a:rPr lang="de-DE" dirty="0"/>
              <a:t> in der </a:t>
            </a:r>
            <a:r>
              <a:rPr lang="de-DE" b="1" dirty="0"/>
              <a:t>Präambel und Art. 1</a:t>
            </a:r>
            <a:r>
              <a:rPr lang="de-DE" dirty="0"/>
              <a:t> orientiert. </a:t>
            </a:r>
          </a:p>
          <a:p>
            <a:r>
              <a:rPr lang="de-DE" dirty="0"/>
              <a:t> </a:t>
            </a:r>
          </a:p>
          <a:p>
            <a:r>
              <a:rPr lang="de-DE" dirty="0"/>
              <a:t>Menschen mit Behinderungen sind Menschen, </a:t>
            </a:r>
          </a:p>
          <a:p>
            <a:r>
              <a:rPr lang="de-DE" dirty="0"/>
              <a:t>die </a:t>
            </a:r>
            <a:r>
              <a:rPr lang="de-DE" b="1" dirty="0"/>
              <a:t>körperliche, seelische, geistige, Sinnesbeeinträchtigungen </a:t>
            </a:r>
            <a:r>
              <a:rPr lang="de-DE" dirty="0"/>
              <a:t>haben, </a:t>
            </a:r>
          </a:p>
          <a:p>
            <a:r>
              <a:rPr lang="de-DE" dirty="0"/>
              <a:t>die sie in der </a:t>
            </a:r>
            <a:r>
              <a:rPr lang="de-DE" b="1" dirty="0"/>
              <a:t>Wechselwirkung </a:t>
            </a:r>
            <a:r>
              <a:rPr lang="de-DE" dirty="0"/>
              <a:t> </a:t>
            </a:r>
          </a:p>
          <a:p>
            <a:r>
              <a:rPr lang="de-DE" dirty="0"/>
              <a:t>mit </a:t>
            </a:r>
            <a:r>
              <a:rPr lang="de-DE" b="1" dirty="0"/>
              <a:t>einstellungs- und umweltbedingten Barrieren</a:t>
            </a:r>
            <a:r>
              <a:rPr lang="de-DE" dirty="0"/>
              <a:t>  </a:t>
            </a:r>
          </a:p>
          <a:p>
            <a:r>
              <a:rPr lang="de-DE" dirty="0"/>
              <a:t>an der </a:t>
            </a:r>
            <a:r>
              <a:rPr lang="de-DE" b="1" dirty="0"/>
              <a:t>gleichberechtigten Teilhabe </a:t>
            </a:r>
            <a:r>
              <a:rPr lang="de-DE" dirty="0"/>
              <a:t>an der Gesellschaft </a:t>
            </a:r>
          </a:p>
          <a:p>
            <a:r>
              <a:rPr lang="de-DE" b="1" dirty="0"/>
              <a:t>mit hoher Wahrscheinlichkeit länger als 6 Monate hindern </a:t>
            </a:r>
            <a:r>
              <a:rPr lang="de-DE" dirty="0"/>
              <a:t>können.</a:t>
            </a:r>
          </a:p>
        </p:txBody>
      </p:sp>
    </p:spTree>
    <p:extLst>
      <p:ext uri="{BB962C8B-B14F-4D97-AF65-F5344CB8AC3E}">
        <p14:creationId xmlns:p14="http://schemas.microsoft.com/office/powerpoint/2010/main" val="1134095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feld 5"/>
          <p:cNvSpPr txBox="1"/>
          <p:nvPr/>
        </p:nvSpPr>
        <p:spPr>
          <a:xfrm>
            <a:off x="755576" y="260648"/>
            <a:ext cx="7272808" cy="1015663"/>
          </a:xfrm>
          <a:prstGeom prst="rect">
            <a:avLst/>
          </a:prstGeom>
          <a:noFill/>
        </p:spPr>
        <p:txBody>
          <a:bodyPr wrap="square" rtlCol="0">
            <a:spAutoFit/>
          </a:bodyPr>
          <a:lstStyle/>
          <a:p>
            <a:r>
              <a:rPr lang="de-DE" sz="6000" dirty="0" smtClean="0">
                <a:latin typeface="Arial Black" panose="020B0A04020102020204" pitchFamily="34" charset="0"/>
              </a:rPr>
              <a:t>ICF</a:t>
            </a:r>
            <a:endParaRPr lang="de-DE" sz="6000" dirty="0">
              <a:latin typeface="Arial Black" panose="020B0A04020102020204" pitchFamily="34" charset="0"/>
            </a:endParaRPr>
          </a:p>
        </p:txBody>
      </p:sp>
      <p:sp>
        <p:nvSpPr>
          <p:cNvPr id="2" name="Rechteck 1"/>
          <p:cNvSpPr/>
          <p:nvPr/>
        </p:nvSpPr>
        <p:spPr>
          <a:xfrm>
            <a:off x="1547664" y="1844824"/>
            <a:ext cx="5904656" cy="4247317"/>
          </a:xfrm>
          <a:prstGeom prst="rect">
            <a:avLst/>
          </a:prstGeom>
        </p:spPr>
        <p:txBody>
          <a:bodyPr wrap="square">
            <a:spAutoFit/>
          </a:bodyPr>
          <a:lstStyle/>
          <a:p>
            <a:r>
              <a:rPr lang="de-DE" b="1" dirty="0"/>
              <a:t>Eine Beeinträchtigung liegt vor, wenn der Körper- und Gesundheitszustand von dem für das Lebensalter typischen Zustand abweicht. </a:t>
            </a:r>
            <a:endParaRPr lang="de-DE" dirty="0"/>
          </a:p>
          <a:p>
            <a:r>
              <a:rPr lang="de-DE" dirty="0"/>
              <a:t>Menschen sind </a:t>
            </a:r>
            <a:r>
              <a:rPr lang="de-DE" b="1" dirty="0"/>
              <a:t>von Behinderung bedroht</a:t>
            </a:r>
            <a:r>
              <a:rPr lang="de-DE" dirty="0"/>
              <a:t>, wenn eine Beeinträchtigung nach Satz 1 zu erwarten ist.</a:t>
            </a:r>
          </a:p>
          <a:p>
            <a:r>
              <a:rPr lang="de-DE" b="1" dirty="0"/>
              <a:t> </a:t>
            </a:r>
            <a:endParaRPr lang="de-DE" dirty="0"/>
          </a:p>
          <a:p>
            <a:r>
              <a:rPr lang="de-DE" b="1" dirty="0"/>
              <a:t>Wichtig</a:t>
            </a:r>
            <a:r>
              <a:rPr lang="de-DE" b="1" dirty="0" smtClean="0"/>
              <a:t>!</a:t>
            </a:r>
          </a:p>
          <a:p>
            <a:endParaRPr lang="de-DE" dirty="0"/>
          </a:p>
          <a:p>
            <a:r>
              <a:rPr lang="de-DE" dirty="0"/>
              <a:t>Der </a:t>
            </a:r>
            <a:r>
              <a:rPr lang="de-DE" b="1" dirty="0"/>
              <a:t>Grad der Behinderung </a:t>
            </a:r>
            <a:r>
              <a:rPr lang="de-DE" dirty="0"/>
              <a:t>wird </a:t>
            </a:r>
            <a:r>
              <a:rPr lang="de-DE" b="1" dirty="0"/>
              <a:t>nicht</a:t>
            </a:r>
            <a:r>
              <a:rPr lang="de-DE" dirty="0"/>
              <a:t> ausschließlich durch </a:t>
            </a:r>
            <a:r>
              <a:rPr lang="de-DE" b="1" dirty="0"/>
              <a:t>die Diagnose, also der  ICD 10- definiert</a:t>
            </a:r>
            <a:r>
              <a:rPr lang="de-DE" dirty="0"/>
              <a:t>, sondern bezieht sich ebenso auf den </a:t>
            </a:r>
            <a:r>
              <a:rPr lang="de-DE" b="1" dirty="0"/>
              <a:t>Aspekt der Teilhabe und Aktivität </a:t>
            </a:r>
            <a:r>
              <a:rPr lang="de-DE" dirty="0"/>
              <a:t>sowie auf der </a:t>
            </a:r>
            <a:r>
              <a:rPr lang="de-DE" b="1" dirty="0"/>
              <a:t>Wechselwirkung</a:t>
            </a:r>
            <a:r>
              <a:rPr lang="de-DE" dirty="0"/>
              <a:t> zwischen </a:t>
            </a:r>
            <a:r>
              <a:rPr lang="de-DE" b="1" dirty="0"/>
              <a:t>einer Person und der Umwelt</a:t>
            </a:r>
            <a:r>
              <a:rPr lang="de-DE" dirty="0"/>
              <a:t>.</a:t>
            </a:r>
          </a:p>
          <a:p>
            <a:r>
              <a:rPr lang="de-DE" b="1" dirty="0"/>
              <a:t> </a:t>
            </a:r>
            <a:endParaRPr lang="de-DE" dirty="0"/>
          </a:p>
          <a:p>
            <a:r>
              <a:rPr lang="de-DE" b="1" dirty="0"/>
              <a:t>Die Bedeutung des Umfeldes steigt erheblich!</a:t>
            </a:r>
            <a:endParaRPr lang="de-DE" dirty="0"/>
          </a:p>
        </p:txBody>
      </p:sp>
    </p:spTree>
    <p:extLst>
      <p:ext uri="{BB962C8B-B14F-4D97-AF65-F5344CB8AC3E}">
        <p14:creationId xmlns:p14="http://schemas.microsoft.com/office/powerpoint/2010/main" val="1134095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feld 5"/>
          <p:cNvSpPr txBox="1"/>
          <p:nvPr/>
        </p:nvSpPr>
        <p:spPr>
          <a:xfrm>
            <a:off x="755576" y="260648"/>
            <a:ext cx="7272808" cy="1015663"/>
          </a:xfrm>
          <a:prstGeom prst="rect">
            <a:avLst/>
          </a:prstGeom>
          <a:noFill/>
        </p:spPr>
        <p:txBody>
          <a:bodyPr wrap="square" rtlCol="0">
            <a:spAutoFit/>
          </a:bodyPr>
          <a:lstStyle/>
          <a:p>
            <a:r>
              <a:rPr lang="de-DE" sz="6000" dirty="0" smtClean="0">
                <a:latin typeface="Arial Black" panose="020B0A04020102020204" pitchFamily="34" charset="0"/>
              </a:rPr>
              <a:t>ICF</a:t>
            </a:r>
            <a:endParaRPr lang="de-DE" sz="6000" dirty="0">
              <a:latin typeface="Arial Black" panose="020B0A04020102020204" pitchFamily="34" charset="0"/>
            </a:endParaRPr>
          </a:p>
        </p:txBody>
      </p:sp>
      <p:sp>
        <p:nvSpPr>
          <p:cNvPr id="2" name="Rechteck 1"/>
          <p:cNvSpPr/>
          <p:nvPr/>
        </p:nvSpPr>
        <p:spPr>
          <a:xfrm>
            <a:off x="2286000" y="1845979"/>
            <a:ext cx="4572000" cy="3970318"/>
          </a:xfrm>
          <a:prstGeom prst="rect">
            <a:avLst/>
          </a:prstGeom>
        </p:spPr>
        <p:txBody>
          <a:bodyPr>
            <a:spAutoFit/>
          </a:bodyPr>
          <a:lstStyle/>
          <a:p>
            <a:r>
              <a:rPr lang="de-DE" b="1" dirty="0"/>
              <a:t>Das ICF Konzept </a:t>
            </a:r>
            <a:r>
              <a:rPr lang="de-DE" dirty="0"/>
              <a:t>basiert auf dem</a:t>
            </a:r>
            <a:r>
              <a:rPr lang="de-DE" b="1" dirty="0"/>
              <a:t> bio-psycho-sozialen Modell</a:t>
            </a:r>
            <a:r>
              <a:rPr lang="de-DE" dirty="0"/>
              <a:t> und ist ein von der WHO entwickeltes </a:t>
            </a:r>
            <a:r>
              <a:rPr lang="de-DE" b="1" dirty="0"/>
              <a:t>Klassifikationssystem,</a:t>
            </a:r>
            <a:endParaRPr lang="de-DE" dirty="0"/>
          </a:p>
          <a:p>
            <a:r>
              <a:rPr lang="de-DE" dirty="0"/>
              <a:t> </a:t>
            </a:r>
          </a:p>
          <a:p>
            <a:r>
              <a:rPr lang="de-DE" dirty="0"/>
              <a:t>mit welcher der </a:t>
            </a:r>
            <a:r>
              <a:rPr lang="de-DE" b="1" dirty="0"/>
              <a:t>Gesundheitszustand </a:t>
            </a:r>
            <a:r>
              <a:rPr lang="de-DE" dirty="0"/>
              <a:t>(funktionale Gesundheit - Funktionsfähigkeit) </a:t>
            </a:r>
          </a:p>
          <a:p>
            <a:r>
              <a:rPr lang="de-DE" b="1" dirty="0"/>
              <a:t>oder </a:t>
            </a:r>
            <a:endParaRPr lang="de-DE" dirty="0"/>
          </a:p>
          <a:p>
            <a:r>
              <a:rPr lang="de-DE" b="1" dirty="0"/>
              <a:t>das Gesundheitsproblem eines Menschen </a:t>
            </a:r>
            <a:endParaRPr lang="de-DE" dirty="0"/>
          </a:p>
          <a:p>
            <a:r>
              <a:rPr lang="de-DE" b="1" dirty="0"/>
              <a:t>(also die Behinderung </a:t>
            </a:r>
            <a:r>
              <a:rPr lang="de-DE" dirty="0"/>
              <a:t>mit all seinen </a:t>
            </a:r>
            <a:r>
              <a:rPr lang="de-DE" b="1" dirty="0"/>
              <a:t>Auswirkungen auf seine Funktionsfähigkeit)</a:t>
            </a:r>
            <a:endParaRPr lang="de-DE" dirty="0"/>
          </a:p>
          <a:p>
            <a:r>
              <a:rPr lang="de-DE" dirty="0"/>
              <a:t>und</a:t>
            </a:r>
            <a:r>
              <a:rPr lang="de-DE" b="1" dirty="0"/>
              <a:t>  </a:t>
            </a:r>
            <a:endParaRPr lang="de-DE" dirty="0"/>
          </a:p>
          <a:p>
            <a:r>
              <a:rPr lang="de-DE" b="1" dirty="0"/>
              <a:t>deren Wechselwirkungen zum sozialen Kontext, </a:t>
            </a:r>
            <a:r>
              <a:rPr lang="de-DE" dirty="0"/>
              <a:t>in dem der Mensch lebt, beschrieben wird</a:t>
            </a:r>
            <a:r>
              <a:rPr lang="de-DE" dirty="0" smtClean="0"/>
              <a:t>.</a:t>
            </a:r>
            <a:endParaRPr lang="de-DE" dirty="0"/>
          </a:p>
        </p:txBody>
      </p:sp>
    </p:spTree>
    <p:extLst>
      <p:ext uri="{BB962C8B-B14F-4D97-AF65-F5344CB8AC3E}">
        <p14:creationId xmlns:p14="http://schemas.microsoft.com/office/powerpoint/2010/main" val="1134095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feld 5"/>
          <p:cNvSpPr txBox="1"/>
          <p:nvPr/>
        </p:nvSpPr>
        <p:spPr>
          <a:xfrm>
            <a:off x="755576" y="260648"/>
            <a:ext cx="7272808" cy="1015663"/>
          </a:xfrm>
          <a:prstGeom prst="rect">
            <a:avLst/>
          </a:prstGeom>
          <a:noFill/>
        </p:spPr>
        <p:txBody>
          <a:bodyPr wrap="square" rtlCol="0">
            <a:spAutoFit/>
          </a:bodyPr>
          <a:lstStyle/>
          <a:p>
            <a:r>
              <a:rPr lang="de-DE" sz="6000" dirty="0" smtClean="0">
                <a:latin typeface="Arial Black" panose="020B0A04020102020204" pitchFamily="34" charset="0"/>
              </a:rPr>
              <a:t>ICF</a:t>
            </a:r>
            <a:endParaRPr lang="de-DE" sz="6000" dirty="0">
              <a:latin typeface="Arial Black" panose="020B0A04020102020204" pitchFamily="34" charset="0"/>
            </a:endParaRPr>
          </a:p>
        </p:txBody>
      </p:sp>
      <p:pic>
        <p:nvPicPr>
          <p:cNvPr id="3" name="Picture 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12641" y="1124744"/>
            <a:ext cx="7232275" cy="4896544"/>
          </a:xfrm>
          <a:prstGeom prst="rect">
            <a:avLst/>
          </a:prstGeom>
          <a:noFill/>
          <a:ln>
            <a:noFill/>
          </a:ln>
          <a:effectLst/>
          <a:extLst>
            <a:ext uri="{909E8E84-426E-40DD-AFC4-6F175D3DCCD1}">
              <a14:hiddenFill xmlns:a14="http://schemas.microsoft.com/office/drawing/2010/main">
                <a:blipFill dpi="0" rotWithShape="0">
                  <a:blip/>
                  <a:srcRect/>
                  <a:stretch>
                    <a:fillRect/>
                  </a:stretch>
                </a:blipFill>
              </a14:hiddenFill>
            </a:ext>
            <a:ext uri="{91240B29-F687-4F45-9708-019B960494DF}">
              <a14:hiddenLine xmlns:a14="http://schemas.microsoft.com/office/drawing/2010/main" w="9525">
                <a:solidFill>
                  <a:srgbClr val="808080"/>
                </a:solidFill>
                <a:round/>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Tree>
    <p:extLst>
      <p:ext uri="{BB962C8B-B14F-4D97-AF65-F5344CB8AC3E}">
        <p14:creationId xmlns:p14="http://schemas.microsoft.com/office/powerpoint/2010/main" val="1134095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feld 5"/>
          <p:cNvSpPr txBox="1"/>
          <p:nvPr/>
        </p:nvSpPr>
        <p:spPr>
          <a:xfrm>
            <a:off x="755576" y="260648"/>
            <a:ext cx="7272808" cy="1015663"/>
          </a:xfrm>
          <a:prstGeom prst="rect">
            <a:avLst/>
          </a:prstGeom>
          <a:noFill/>
        </p:spPr>
        <p:txBody>
          <a:bodyPr wrap="square" rtlCol="0">
            <a:spAutoFit/>
          </a:bodyPr>
          <a:lstStyle/>
          <a:p>
            <a:r>
              <a:rPr lang="de-DE" sz="6000" dirty="0" smtClean="0">
                <a:latin typeface="Arial Black" panose="020B0A04020102020204" pitchFamily="34" charset="0"/>
              </a:rPr>
              <a:t>ICF</a:t>
            </a:r>
            <a:endParaRPr lang="de-DE" sz="6000" dirty="0">
              <a:latin typeface="Arial Black" panose="020B0A04020102020204" pitchFamily="34" charset="0"/>
            </a:endParaRPr>
          </a:p>
        </p:txBody>
      </p:sp>
      <p:sp>
        <p:nvSpPr>
          <p:cNvPr id="2" name="Rechteck 1"/>
          <p:cNvSpPr/>
          <p:nvPr/>
        </p:nvSpPr>
        <p:spPr>
          <a:xfrm>
            <a:off x="934366" y="1484784"/>
            <a:ext cx="6984776" cy="4247317"/>
          </a:xfrm>
          <a:prstGeom prst="rect">
            <a:avLst/>
          </a:prstGeom>
        </p:spPr>
        <p:txBody>
          <a:bodyPr wrap="square">
            <a:spAutoFit/>
          </a:bodyPr>
          <a:lstStyle/>
          <a:p>
            <a:r>
              <a:rPr lang="de-DE" dirty="0"/>
              <a:t>Mit der ICF kann das </a:t>
            </a:r>
            <a:r>
              <a:rPr lang="de-DE" b="1" dirty="0"/>
              <a:t>positive</a:t>
            </a:r>
            <a:r>
              <a:rPr lang="de-DE" dirty="0"/>
              <a:t> und </a:t>
            </a:r>
            <a:r>
              <a:rPr lang="de-DE" b="1" dirty="0"/>
              <a:t>negative funktionale Bild </a:t>
            </a:r>
            <a:r>
              <a:rPr lang="de-DE" dirty="0"/>
              <a:t>einer Person in den Bereichen </a:t>
            </a:r>
          </a:p>
          <a:p>
            <a:r>
              <a:rPr lang="de-DE" b="1" dirty="0"/>
              <a:t>1.  Funktionen und Strukturen des menschlichen Organismus (Körperfunktionen/Körperstrukturen) </a:t>
            </a:r>
            <a:r>
              <a:rPr lang="de-DE" dirty="0"/>
              <a:t>–</a:t>
            </a:r>
            <a:r>
              <a:rPr lang="de-DE" b="1" dirty="0"/>
              <a:t> Organebene</a:t>
            </a:r>
            <a:endParaRPr lang="de-DE" dirty="0"/>
          </a:p>
          <a:p>
            <a:r>
              <a:rPr lang="de-DE" b="1" dirty="0"/>
              <a:t>2.  Tätigkeiten (Aktivitäten) aller Art einer Person</a:t>
            </a:r>
            <a:r>
              <a:rPr lang="de-DE" dirty="0"/>
              <a:t> –</a:t>
            </a:r>
            <a:r>
              <a:rPr lang="de-DE" b="1" dirty="0"/>
              <a:t>personale Ebene </a:t>
            </a:r>
            <a:endParaRPr lang="de-DE" dirty="0"/>
          </a:p>
          <a:p>
            <a:r>
              <a:rPr lang="de-DE" dirty="0"/>
              <a:t>und </a:t>
            </a:r>
          </a:p>
          <a:p>
            <a:r>
              <a:rPr lang="de-DE" b="1" dirty="0"/>
              <a:t>3.  Teilhabe an allen Lebensbereichen – soziale Ebene </a:t>
            </a:r>
            <a:r>
              <a:rPr lang="de-DE" dirty="0"/>
              <a:t>( </a:t>
            </a:r>
            <a:r>
              <a:rPr lang="de-DE" dirty="0" err="1"/>
              <a:t>z.b.</a:t>
            </a:r>
            <a:r>
              <a:rPr lang="de-DE" dirty="0"/>
              <a:t> Erwerbsleben, Bildung, Selbstversorgung usw.)</a:t>
            </a:r>
          </a:p>
          <a:p>
            <a:r>
              <a:rPr lang="de-DE" b="1" dirty="0"/>
              <a:t> 4.  einschließlich der relevanten Umweltfaktoren</a:t>
            </a:r>
            <a:r>
              <a:rPr lang="de-DE" dirty="0"/>
              <a:t> (Barrieren, Förderfaktoren)</a:t>
            </a:r>
          </a:p>
          <a:p>
            <a:r>
              <a:rPr lang="de-DE" b="1" dirty="0"/>
              <a:t> </a:t>
            </a:r>
            <a:endParaRPr lang="de-DE" dirty="0"/>
          </a:p>
          <a:p>
            <a:r>
              <a:rPr lang="de-DE" b="1" dirty="0"/>
              <a:t>standardisiert </a:t>
            </a:r>
            <a:r>
              <a:rPr lang="de-DE" dirty="0"/>
              <a:t> beschrieben  und </a:t>
            </a:r>
            <a:r>
              <a:rPr lang="de-DE" b="1" dirty="0"/>
              <a:t>bewertet </a:t>
            </a:r>
            <a:r>
              <a:rPr lang="de-DE" dirty="0"/>
              <a:t>werden.  </a:t>
            </a:r>
          </a:p>
          <a:p>
            <a:r>
              <a:rPr lang="de-DE" dirty="0"/>
              <a:t>(</a:t>
            </a:r>
            <a:r>
              <a:rPr lang="de-DE" i="1" dirty="0"/>
              <a:t>Was ist ein Kind in der Lage zu tun (Aktivität/Partizipation)? Welche Rolle spielt dabei die Umwelt? (förderliche/hemmende Umweltfaktoren) </a:t>
            </a:r>
            <a:endParaRPr lang="de-DE" dirty="0"/>
          </a:p>
          <a:p>
            <a:r>
              <a:rPr lang="de-DE" dirty="0"/>
              <a:t>Welche Schädigungen /Beeinträchtigungen sind zu beobachten?</a:t>
            </a:r>
          </a:p>
        </p:txBody>
      </p:sp>
    </p:spTree>
    <p:extLst>
      <p:ext uri="{BB962C8B-B14F-4D97-AF65-F5344CB8AC3E}">
        <p14:creationId xmlns:p14="http://schemas.microsoft.com/office/powerpoint/2010/main" val="11340955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631</Words>
  <Application>Microsoft Office PowerPoint</Application>
  <PresentationFormat>Bildschirmpräsentation (4:3)</PresentationFormat>
  <Paragraphs>157</Paragraphs>
  <Slides>17</Slides>
  <Notes>0</Notes>
  <HiddenSlides>0</HiddenSlides>
  <MMClips>0</MMClips>
  <ScaleCrop>false</ScaleCrop>
  <HeadingPairs>
    <vt:vector size="4" baseType="variant">
      <vt:variant>
        <vt:lpstr>Design</vt:lpstr>
      </vt:variant>
      <vt:variant>
        <vt:i4>1</vt:i4>
      </vt:variant>
      <vt:variant>
        <vt:lpstr>Folientitel</vt:lpstr>
      </vt:variant>
      <vt:variant>
        <vt:i4>17</vt:i4>
      </vt:variant>
    </vt:vector>
  </HeadingPairs>
  <TitlesOfParts>
    <vt:vector size="18" baseType="lpstr">
      <vt:lpstr>Larissa</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Hewlett-Packard Company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Weber, Peter</dc:creator>
  <cp:lastModifiedBy>Grothe, Axel</cp:lastModifiedBy>
  <cp:revision>21</cp:revision>
  <dcterms:created xsi:type="dcterms:W3CDTF">2015-08-31T10:28:51Z</dcterms:created>
  <dcterms:modified xsi:type="dcterms:W3CDTF">2018-08-27T11:25:16Z</dcterms:modified>
</cp:coreProperties>
</file>